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52"/>
  </p:notesMasterIdLst>
  <p:sldIdLst>
    <p:sldId id="256" r:id="rId2"/>
    <p:sldId id="257" r:id="rId3"/>
    <p:sldId id="258" r:id="rId4"/>
    <p:sldId id="259" r:id="rId5"/>
    <p:sldId id="260" r:id="rId6"/>
    <p:sldId id="261" r:id="rId7"/>
    <p:sldId id="262" r:id="rId8"/>
    <p:sldId id="263" r:id="rId9"/>
    <p:sldId id="302" r:id="rId10"/>
    <p:sldId id="264" r:id="rId11"/>
    <p:sldId id="265" r:id="rId12"/>
    <p:sldId id="271" r:id="rId13"/>
    <p:sldId id="283" r:id="rId14"/>
    <p:sldId id="278" r:id="rId15"/>
    <p:sldId id="272" r:id="rId16"/>
    <p:sldId id="284" r:id="rId17"/>
    <p:sldId id="273" r:id="rId18"/>
    <p:sldId id="285" r:id="rId19"/>
    <p:sldId id="279" r:id="rId20"/>
    <p:sldId id="267" r:id="rId21"/>
    <p:sldId id="286" r:id="rId22"/>
    <p:sldId id="274" r:id="rId23"/>
    <p:sldId id="287" r:id="rId24"/>
    <p:sldId id="280" r:id="rId25"/>
    <p:sldId id="275" r:id="rId26"/>
    <p:sldId id="288" r:id="rId27"/>
    <p:sldId id="303" r:id="rId28"/>
    <p:sldId id="268" r:id="rId29"/>
    <p:sldId id="289" r:id="rId30"/>
    <p:sldId id="304" r:id="rId31"/>
    <p:sldId id="281" r:id="rId32"/>
    <p:sldId id="276" r:id="rId33"/>
    <p:sldId id="269" r:id="rId34"/>
    <p:sldId id="297" r:id="rId35"/>
    <p:sldId id="305" r:id="rId36"/>
    <p:sldId id="291" r:id="rId37"/>
    <p:sldId id="298" r:id="rId38"/>
    <p:sldId id="306" r:id="rId39"/>
    <p:sldId id="290" r:id="rId40"/>
    <p:sldId id="307" r:id="rId41"/>
    <p:sldId id="282" r:id="rId42"/>
    <p:sldId id="299" r:id="rId43"/>
    <p:sldId id="311" r:id="rId44"/>
    <p:sldId id="312" r:id="rId45"/>
    <p:sldId id="309" r:id="rId46"/>
    <p:sldId id="310" r:id="rId47"/>
    <p:sldId id="308" r:id="rId48"/>
    <p:sldId id="300" r:id="rId49"/>
    <p:sldId id="301" r:id="rId50"/>
    <p:sldId id="313" r:id="rId51"/>
  </p:sldIdLst>
  <p:sldSz cx="9144000" cy="6858000" type="screen4x3"/>
  <p:notesSz cx="6669088"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ADE05F-BAAD-4EFA-84A6-7701257C970C}"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B127909D-3DEE-4D5C-B8F7-B6ED4CA324CF}">
      <dgm:prSet/>
      <dgm:spPr/>
      <dgm:t>
        <a:bodyPr/>
        <a:lstStyle/>
        <a:p>
          <a:pPr algn="just"/>
          <a:r>
            <a:rPr lang="en-MY" dirty="0" err="1"/>
            <a:t>Peringkat</a:t>
          </a:r>
          <a:r>
            <a:rPr lang="en-MY" dirty="0"/>
            <a:t> </a:t>
          </a:r>
          <a:r>
            <a:rPr lang="en-MY" dirty="0" err="1"/>
            <a:t>Pelaksanaan</a:t>
          </a:r>
          <a:r>
            <a:rPr lang="en-MY" dirty="0"/>
            <a:t> Integrity Pact </a:t>
          </a:r>
          <a:r>
            <a:rPr lang="en-MY" dirty="0" err="1"/>
            <a:t>bagi</a:t>
          </a:r>
          <a:r>
            <a:rPr lang="en-MY" dirty="0"/>
            <a:t> </a:t>
          </a:r>
          <a:r>
            <a:rPr lang="en-MY" dirty="0" err="1"/>
            <a:t>Pegawai</a:t>
          </a:r>
          <a:r>
            <a:rPr lang="en-MY" dirty="0"/>
            <a:t> JKR yang </a:t>
          </a:r>
          <a:r>
            <a:rPr lang="en-MY" dirty="0" err="1"/>
            <a:t>Terlibat</a:t>
          </a:r>
          <a:r>
            <a:rPr lang="en-MY" dirty="0"/>
            <a:t> </a:t>
          </a:r>
          <a:r>
            <a:rPr lang="en-MY" dirty="0" err="1"/>
            <a:t>dalam</a:t>
          </a:r>
          <a:r>
            <a:rPr lang="en-MY" dirty="0"/>
            <a:t> </a:t>
          </a:r>
          <a:r>
            <a:rPr lang="en-MY" dirty="0" err="1"/>
            <a:t>Perolehan</a:t>
          </a:r>
          <a:r>
            <a:rPr lang="en-MY" dirty="0"/>
            <a:t> Kerajaan*</a:t>
          </a:r>
          <a:endParaRPr lang="en-US" dirty="0"/>
        </a:p>
      </dgm:t>
    </dgm:pt>
    <dgm:pt modelId="{BCC24053-C891-4123-8BAA-89F9695B4D39}" type="parTrans" cxnId="{757158D6-262D-403E-A651-9B2704319C60}">
      <dgm:prSet/>
      <dgm:spPr/>
      <dgm:t>
        <a:bodyPr/>
        <a:lstStyle/>
        <a:p>
          <a:endParaRPr lang="en-US"/>
        </a:p>
      </dgm:t>
    </dgm:pt>
    <dgm:pt modelId="{7A8085BD-6B04-4A72-9FCC-ABFB85CA47D1}" type="sibTrans" cxnId="{757158D6-262D-403E-A651-9B2704319C60}">
      <dgm:prSet/>
      <dgm:spPr/>
      <dgm:t>
        <a:bodyPr/>
        <a:lstStyle/>
        <a:p>
          <a:endParaRPr lang="en-US"/>
        </a:p>
      </dgm:t>
    </dgm:pt>
    <dgm:pt modelId="{D8552F2A-509E-4417-80F7-01D1B666E395}">
      <dgm:prSet/>
      <dgm:spPr/>
      <dgm:t>
        <a:bodyPr/>
        <a:lstStyle/>
        <a:p>
          <a:pPr algn="just"/>
          <a:r>
            <a:rPr lang="en-MY" dirty="0" err="1"/>
            <a:t>Peringkat</a:t>
          </a:r>
          <a:r>
            <a:rPr lang="en-MY" dirty="0"/>
            <a:t> </a:t>
          </a:r>
          <a:r>
            <a:rPr lang="en-MY" dirty="0" err="1"/>
            <a:t>Pelaksanaan</a:t>
          </a:r>
          <a:r>
            <a:rPr lang="en-MY" dirty="0"/>
            <a:t> Integrity Pact </a:t>
          </a:r>
          <a:r>
            <a:rPr lang="en-MY" dirty="0" err="1"/>
            <a:t>bagi</a:t>
          </a:r>
          <a:r>
            <a:rPr lang="en-MY" dirty="0"/>
            <a:t> Ahli </a:t>
          </a:r>
          <a:r>
            <a:rPr lang="en-MY" dirty="0" err="1"/>
            <a:t>Jawatankuasa</a:t>
          </a:r>
          <a:r>
            <a:rPr lang="en-MY" dirty="0"/>
            <a:t> </a:t>
          </a:r>
          <a:r>
            <a:rPr lang="en-MY" dirty="0" err="1"/>
            <a:t>Berkaitan</a:t>
          </a:r>
          <a:r>
            <a:rPr lang="en-MY" dirty="0"/>
            <a:t> </a:t>
          </a:r>
          <a:r>
            <a:rPr lang="en-MY" dirty="0" err="1"/>
            <a:t>Perolehan</a:t>
          </a:r>
          <a:r>
            <a:rPr lang="en-MY" dirty="0"/>
            <a:t>*</a:t>
          </a:r>
          <a:endParaRPr lang="en-US" dirty="0"/>
        </a:p>
      </dgm:t>
    </dgm:pt>
    <dgm:pt modelId="{A7566CAC-F8DE-46FE-8978-0A9B0B66772E}" type="parTrans" cxnId="{2222B826-A6AD-4C8F-9949-F8958EAB4611}">
      <dgm:prSet/>
      <dgm:spPr/>
      <dgm:t>
        <a:bodyPr/>
        <a:lstStyle/>
        <a:p>
          <a:endParaRPr lang="en-US"/>
        </a:p>
      </dgm:t>
    </dgm:pt>
    <dgm:pt modelId="{BA33D880-31AD-466B-9683-E4B083512508}" type="sibTrans" cxnId="{2222B826-A6AD-4C8F-9949-F8958EAB4611}">
      <dgm:prSet/>
      <dgm:spPr/>
      <dgm:t>
        <a:bodyPr/>
        <a:lstStyle/>
        <a:p>
          <a:endParaRPr lang="en-US"/>
        </a:p>
      </dgm:t>
    </dgm:pt>
    <dgm:pt modelId="{87799054-8975-4CF5-88FE-C956D72F4DB9}">
      <dgm:prSet/>
      <dgm:spPr/>
      <dgm:t>
        <a:bodyPr/>
        <a:lstStyle/>
        <a:p>
          <a:pPr algn="just"/>
          <a:r>
            <a:rPr lang="en-MY" dirty="0" err="1"/>
            <a:t>Peringkat</a:t>
          </a:r>
          <a:r>
            <a:rPr lang="en-MY" dirty="0"/>
            <a:t> </a:t>
          </a:r>
          <a:r>
            <a:rPr lang="en-MY" dirty="0" err="1"/>
            <a:t>Pelaksanaan</a:t>
          </a:r>
          <a:r>
            <a:rPr lang="en-MY" dirty="0"/>
            <a:t> Integrity Pact </a:t>
          </a:r>
          <a:r>
            <a:rPr lang="en-MY" dirty="0" err="1"/>
            <a:t>bagi</a:t>
          </a:r>
          <a:r>
            <a:rPr lang="en-MY" dirty="0"/>
            <a:t> Ahli </a:t>
          </a:r>
          <a:r>
            <a:rPr lang="en-MY" dirty="0" err="1"/>
            <a:t>Pihak</a:t>
          </a:r>
          <a:r>
            <a:rPr lang="en-MY" dirty="0"/>
            <a:t> </a:t>
          </a:r>
          <a:r>
            <a:rPr lang="en-MY" dirty="0" err="1"/>
            <a:t>Berkuasa</a:t>
          </a:r>
          <a:r>
            <a:rPr lang="en-MY" dirty="0"/>
            <a:t> </a:t>
          </a:r>
          <a:r>
            <a:rPr lang="en-MY" dirty="0" err="1"/>
            <a:t>Melulus</a:t>
          </a:r>
          <a:r>
            <a:rPr lang="en-MY" dirty="0"/>
            <a:t>*</a:t>
          </a:r>
          <a:endParaRPr lang="en-US" dirty="0"/>
        </a:p>
      </dgm:t>
    </dgm:pt>
    <dgm:pt modelId="{F8293436-0F8E-43AF-BC37-4D3725349223}" type="parTrans" cxnId="{4A8A406B-30F1-43E4-994D-B8CF6EB34E47}">
      <dgm:prSet/>
      <dgm:spPr/>
      <dgm:t>
        <a:bodyPr/>
        <a:lstStyle/>
        <a:p>
          <a:endParaRPr lang="en-US"/>
        </a:p>
      </dgm:t>
    </dgm:pt>
    <dgm:pt modelId="{5B703873-CE17-41AC-8070-03F1021DB49A}" type="sibTrans" cxnId="{4A8A406B-30F1-43E4-994D-B8CF6EB34E47}">
      <dgm:prSet/>
      <dgm:spPr/>
      <dgm:t>
        <a:bodyPr/>
        <a:lstStyle/>
        <a:p>
          <a:endParaRPr lang="en-US"/>
        </a:p>
      </dgm:t>
    </dgm:pt>
    <dgm:pt modelId="{E26902AB-4CAA-47FA-8F16-D058264A4847}">
      <dgm:prSet/>
      <dgm:spPr/>
      <dgm:t>
        <a:bodyPr/>
        <a:lstStyle/>
        <a:p>
          <a:pPr algn="just"/>
          <a:r>
            <a:rPr lang="en-MY" dirty="0" err="1"/>
            <a:t>Peringkat</a:t>
          </a:r>
          <a:r>
            <a:rPr lang="en-MY" dirty="0"/>
            <a:t> </a:t>
          </a:r>
          <a:r>
            <a:rPr lang="en-MY" dirty="0" err="1"/>
            <a:t>Pelaksanaan</a:t>
          </a:r>
          <a:r>
            <a:rPr lang="en-MY" dirty="0"/>
            <a:t> Integrity Pact </a:t>
          </a:r>
          <a:r>
            <a:rPr lang="en-MY" dirty="0" err="1"/>
            <a:t>bagi</a:t>
          </a:r>
          <a:r>
            <a:rPr lang="en-MY" dirty="0"/>
            <a:t> </a:t>
          </a:r>
          <a:r>
            <a:rPr lang="en-MY" dirty="0" err="1"/>
            <a:t>Pembida</a:t>
          </a:r>
          <a:r>
            <a:rPr lang="en-MY" dirty="0"/>
            <a:t>*</a:t>
          </a:r>
          <a:endParaRPr lang="en-US" dirty="0"/>
        </a:p>
      </dgm:t>
    </dgm:pt>
    <dgm:pt modelId="{B9346DAA-202D-4216-9BD3-AE6E782CD9E0}" type="parTrans" cxnId="{7E496189-3156-44C9-82B8-6C4426B7272B}">
      <dgm:prSet/>
      <dgm:spPr/>
      <dgm:t>
        <a:bodyPr/>
        <a:lstStyle/>
        <a:p>
          <a:endParaRPr lang="en-US"/>
        </a:p>
      </dgm:t>
    </dgm:pt>
    <dgm:pt modelId="{2A892BC2-92D6-4981-871B-BB15719D0CEF}" type="sibTrans" cxnId="{7E496189-3156-44C9-82B8-6C4426B7272B}">
      <dgm:prSet/>
      <dgm:spPr/>
      <dgm:t>
        <a:bodyPr/>
        <a:lstStyle/>
        <a:p>
          <a:endParaRPr lang="en-US"/>
        </a:p>
      </dgm:t>
    </dgm:pt>
    <dgm:pt modelId="{4A8C4FF5-32A7-40A3-9E8A-109896E00D04}">
      <dgm:prSet/>
      <dgm:spPr/>
      <dgm:t>
        <a:bodyPr/>
        <a:lstStyle/>
        <a:p>
          <a:pPr algn="just"/>
          <a:r>
            <a:rPr lang="en-MY" dirty="0"/>
            <a:t>Integrity Pact </a:t>
          </a:r>
          <a:r>
            <a:rPr lang="en-MY" dirty="0" err="1"/>
            <a:t>bagi</a:t>
          </a:r>
          <a:r>
            <a:rPr lang="en-MY" dirty="0"/>
            <a:t> </a:t>
          </a:r>
          <a:r>
            <a:rPr lang="en-MY" dirty="0" err="1"/>
            <a:t>Pelantikan</a:t>
          </a:r>
          <a:r>
            <a:rPr lang="en-MY" dirty="0"/>
            <a:t> </a:t>
          </a:r>
          <a:r>
            <a:rPr lang="en-MY" dirty="0" err="1"/>
            <a:t>Perunding</a:t>
          </a:r>
          <a:r>
            <a:rPr lang="en-MY" dirty="0"/>
            <a:t>*</a:t>
          </a:r>
          <a:endParaRPr lang="en-US" dirty="0"/>
        </a:p>
      </dgm:t>
    </dgm:pt>
    <dgm:pt modelId="{045C404E-13E6-41AF-AE5B-27AD16278C4C}" type="parTrans" cxnId="{4F548E08-E659-454C-98C9-2F29500CD297}">
      <dgm:prSet/>
      <dgm:spPr/>
      <dgm:t>
        <a:bodyPr/>
        <a:lstStyle/>
        <a:p>
          <a:endParaRPr lang="en-US"/>
        </a:p>
      </dgm:t>
    </dgm:pt>
    <dgm:pt modelId="{1D6A3301-7C07-47D8-8137-5785A8A1FE33}" type="sibTrans" cxnId="{4F548E08-E659-454C-98C9-2F29500CD297}">
      <dgm:prSet/>
      <dgm:spPr/>
      <dgm:t>
        <a:bodyPr/>
        <a:lstStyle/>
        <a:p>
          <a:endParaRPr lang="en-US"/>
        </a:p>
      </dgm:t>
    </dgm:pt>
    <dgm:pt modelId="{15F5D76A-325F-41A1-8103-168D01130D5A}">
      <dgm:prSet/>
      <dgm:spPr/>
      <dgm:t>
        <a:bodyPr/>
        <a:lstStyle/>
        <a:p>
          <a:pPr algn="just"/>
          <a:r>
            <a:rPr lang="en-MY" dirty="0" err="1"/>
            <a:t>Pelaporan</a:t>
          </a:r>
          <a:r>
            <a:rPr lang="en-MY" dirty="0"/>
            <a:t> </a:t>
          </a:r>
          <a:r>
            <a:rPr lang="en-MY" dirty="0" err="1"/>
            <a:t>bulanan</a:t>
          </a:r>
          <a:r>
            <a:rPr lang="en-MY" dirty="0"/>
            <a:t> dan </a:t>
          </a:r>
          <a:r>
            <a:rPr lang="en-MY" dirty="0" err="1"/>
            <a:t>sukuan</a:t>
          </a:r>
          <a:r>
            <a:rPr lang="en-MY" dirty="0"/>
            <a:t>.</a:t>
          </a:r>
          <a:endParaRPr lang="en-US" dirty="0"/>
        </a:p>
      </dgm:t>
    </dgm:pt>
    <dgm:pt modelId="{4FFB7BEC-CE24-46FB-8F72-386D27B0DBED}" type="parTrans" cxnId="{8954418F-03C6-4366-8CC0-847516D20A3C}">
      <dgm:prSet/>
      <dgm:spPr/>
      <dgm:t>
        <a:bodyPr/>
        <a:lstStyle/>
        <a:p>
          <a:endParaRPr lang="en-US"/>
        </a:p>
      </dgm:t>
    </dgm:pt>
    <dgm:pt modelId="{79E687D8-856D-4122-AE87-D823B5E8E1E8}" type="sibTrans" cxnId="{8954418F-03C6-4366-8CC0-847516D20A3C}">
      <dgm:prSet/>
      <dgm:spPr/>
      <dgm:t>
        <a:bodyPr/>
        <a:lstStyle/>
        <a:p>
          <a:endParaRPr lang="en-US"/>
        </a:p>
      </dgm:t>
    </dgm:pt>
    <dgm:pt modelId="{740C4133-4340-4B20-B01A-A21B6BE8E5E4}">
      <dgm:prSet/>
      <dgm:spPr/>
      <dgm:t>
        <a:bodyPr/>
        <a:lstStyle/>
        <a:p>
          <a:pPr algn="just"/>
          <a:r>
            <a:rPr lang="en-MY" dirty="0"/>
            <a:t>*</a:t>
          </a:r>
          <a:r>
            <a:rPr lang="en-MY" dirty="0" err="1"/>
            <a:t>kriteria</a:t>
          </a:r>
          <a:r>
            <a:rPr lang="en-MY" dirty="0"/>
            <a:t> </a:t>
          </a:r>
          <a:r>
            <a:rPr lang="en-MY" dirty="0" err="1"/>
            <a:t>sebagaimana</a:t>
          </a:r>
          <a:r>
            <a:rPr lang="en-MY" dirty="0"/>
            <a:t> yang </a:t>
          </a:r>
          <a:r>
            <a:rPr lang="en-MY" dirty="0" err="1"/>
            <a:t>diperuntukkan</a:t>
          </a:r>
          <a:r>
            <a:rPr lang="en-MY" dirty="0"/>
            <a:t> </a:t>
          </a:r>
          <a:r>
            <a:rPr lang="en-MY" dirty="0" err="1"/>
            <a:t>dalam</a:t>
          </a:r>
          <a:r>
            <a:rPr lang="en-MY" dirty="0"/>
            <a:t> </a:t>
          </a:r>
          <a:r>
            <a:rPr lang="en-MY" dirty="0" err="1"/>
            <a:t>Pekeliling</a:t>
          </a:r>
          <a:r>
            <a:rPr lang="en-MY" dirty="0"/>
            <a:t> </a:t>
          </a:r>
          <a:r>
            <a:rPr lang="en-MY" dirty="0" err="1"/>
            <a:t>Perbendaharaan</a:t>
          </a:r>
          <a:r>
            <a:rPr lang="en-MY" dirty="0"/>
            <a:t> </a:t>
          </a:r>
          <a:r>
            <a:rPr lang="en-MY" dirty="0" err="1"/>
            <a:t>Perolehan</a:t>
          </a:r>
          <a:r>
            <a:rPr lang="en-MY" dirty="0"/>
            <a:t> Kerajaan (PK) dan Surat </a:t>
          </a:r>
          <a:r>
            <a:rPr lang="en-MY" dirty="0" err="1"/>
            <a:t>Arahan</a:t>
          </a:r>
          <a:r>
            <a:rPr lang="en-MY" dirty="0"/>
            <a:t> KPKR </a:t>
          </a:r>
          <a:r>
            <a:rPr lang="en-MY" dirty="0" err="1"/>
            <a:t>terkini</a:t>
          </a:r>
          <a:r>
            <a:rPr lang="en-MY" dirty="0"/>
            <a:t> </a:t>
          </a:r>
          <a:r>
            <a:rPr lang="en-MY" dirty="0" err="1"/>
            <a:t>hendaklah</a:t>
          </a:r>
          <a:r>
            <a:rPr lang="en-MY" dirty="0"/>
            <a:t> </a:t>
          </a:r>
          <a:r>
            <a:rPr lang="en-MY" dirty="0" err="1"/>
            <a:t>dipatuhi</a:t>
          </a:r>
          <a:r>
            <a:rPr lang="en-MY" dirty="0"/>
            <a:t>.</a:t>
          </a:r>
          <a:endParaRPr lang="en-US" dirty="0"/>
        </a:p>
      </dgm:t>
    </dgm:pt>
    <dgm:pt modelId="{FC842491-D0EF-4A68-9BE3-FE4E1A478339}" type="parTrans" cxnId="{86973076-1672-4BD4-99D5-EC4A902DA1FD}">
      <dgm:prSet/>
      <dgm:spPr/>
      <dgm:t>
        <a:bodyPr/>
        <a:lstStyle/>
        <a:p>
          <a:endParaRPr lang="en-US"/>
        </a:p>
      </dgm:t>
    </dgm:pt>
    <dgm:pt modelId="{D7AF8DB9-C588-43FA-831F-3965B1B61B62}" type="sibTrans" cxnId="{86973076-1672-4BD4-99D5-EC4A902DA1FD}">
      <dgm:prSet/>
      <dgm:spPr/>
      <dgm:t>
        <a:bodyPr/>
        <a:lstStyle/>
        <a:p>
          <a:endParaRPr lang="en-US"/>
        </a:p>
      </dgm:t>
    </dgm:pt>
    <dgm:pt modelId="{88A372D8-EFD0-4BA6-BCA5-6B3E89908F7E}" type="pres">
      <dgm:prSet presAssocID="{D3ADE05F-BAAD-4EFA-84A6-7701257C970C}" presName="vert0" presStyleCnt="0">
        <dgm:presLayoutVars>
          <dgm:dir/>
          <dgm:animOne val="branch"/>
          <dgm:animLvl val="lvl"/>
        </dgm:presLayoutVars>
      </dgm:prSet>
      <dgm:spPr/>
    </dgm:pt>
    <dgm:pt modelId="{E7EFF239-AAC7-4689-A198-854D395A6D8B}" type="pres">
      <dgm:prSet presAssocID="{B127909D-3DEE-4D5C-B8F7-B6ED4CA324CF}" presName="thickLine" presStyleLbl="alignNode1" presStyleIdx="0" presStyleCnt="7"/>
      <dgm:spPr/>
    </dgm:pt>
    <dgm:pt modelId="{D7836E49-6EAD-4BC5-895D-878273817C7D}" type="pres">
      <dgm:prSet presAssocID="{B127909D-3DEE-4D5C-B8F7-B6ED4CA324CF}" presName="horz1" presStyleCnt="0"/>
      <dgm:spPr/>
    </dgm:pt>
    <dgm:pt modelId="{AE6838F4-9863-466C-90D2-6C3B44E24E0C}" type="pres">
      <dgm:prSet presAssocID="{B127909D-3DEE-4D5C-B8F7-B6ED4CA324CF}" presName="tx1" presStyleLbl="revTx" presStyleIdx="0" presStyleCnt="7"/>
      <dgm:spPr/>
    </dgm:pt>
    <dgm:pt modelId="{F8D833C2-4D8E-4359-96D0-CFEA07905C8C}" type="pres">
      <dgm:prSet presAssocID="{B127909D-3DEE-4D5C-B8F7-B6ED4CA324CF}" presName="vert1" presStyleCnt="0"/>
      <dgm:spPr/>
    </dgm:pt>
    <dgm:pt modelId="{13A73688-5CC0-4BB0-9940-2F52D81A54F4}" type="pres">
      <dgm:prSet presAssocID="{D8552F2A-509E-4417-80F7-01D1B666E395}" presName="thickLine" presStyleLbl="alignNode1" presStyleIdx="1" presStyleCnt="7"/>
      <dgm:spPr/>
    </dgm:pt>
    <dgm:pt modelId="{03F64C6F-F729-4732-B682-39EF2EA00BE7}" type="pres">
      <dgm:prSet presAssocID="{D8552F2A-509E-4417-80F7-01D1B666E395}" presName="horz1" presStyleCnt="0"/>
      <dgm:spPr/>
    </dgm:pt>
    <dgm:pt modelId="{11AD491A-4FE1-4B75-8758-2EFBAFEF11E2}" type="pres">
      <dgm:prSet presAssocID="{D8552F2A-509E-4417-80F7-01D1B666E395}" presName="tx1" presStyleLbl="revTx" presStyleIdx="1" presStyleCnt="7"/>
      <dgm:spPr/>
    </dgm:pt>
    <dgm:pt modelId="{22985E0B-11EA-4FD2-915E-D72C4F602805}" type="pres">
      <dgm:prSet presAssocID="{D8552F2A-509E-4417-80F7-01D1B666E395}" presName="vert1" presStyleCnt="0"/>
      <dgm:spPr/>
    </dgm:pt>
    <dgm:pt modelId="{4BD627D8-ACFB-44FC-BF6E-86E21A0C5DE3}" type="pres">
      <dgm:prSet presAssocID="{87799054-8975-4CF5-88FE-C956D72F4DB9}" presName="thickLine" presStyleLbl="alignNode1" presStyleIdx="2" presStyleCnt="7"/>
      <dgm:spPr/>
    </dgm:pt>
    <dgm:pt modelId="{9B9FEE9E-26E5-4557-969C-970A28C53F5E}" type="pres">
      <dgm:prSet presAssocID="{87799054-8975-4CF5-88FE-C956D72F4DB9}" presName="horz1" presStyleCnt="0"/>
      <dgm:spPr/>
    </dgm:pt>
    <dgm:pt modelId="{5A4D1B49-1907-4024-9C4F-C203D51CC8E7}" type="pres">
      <dgm:prSet presAssocID="{87799054-8975-4CF5-88FE-C956D72F4DB9}" presName="tx1" presStyleLbl="revTx" presStyleIdx="2" presStyleCnt="7"/>
      <dgm:spPr/>
    </dgm:pt>
    <dgm:pt modelId="{3FD4109F-8D2C-42E1-A6F7-6801CEE7FF6C}" type="pres">
      <dgm:prSet presAssocID="{87799054-8975-4CF5-88FE-C956D72F4DB9}" presName="vert1" presStyleCnt="0"/>
      <dgm:spPr/>
    </dgm:pt>
    <dgm:pt modelId="{06446764-4D88-495F-B1E6-7CFC22EB001D}" type="pres">
      <dgm:prSet presAssocID="{E26902AB-4CAA-47FA-8F16-D058264A4847}" presName="thickLine" presStyleLbl="alignNode1" presStyleIdx="3" presStyleCnt="7"/>
      <dgm:spPr/>
    </dgm:pt>
    <dgm:pt modelId="{D12ABBE0-0AF9-4CC7-9A03-2C72107D3D0A}" type="pres">
      <dgm:prSet presAssocID="{E26902AB-4CAA-47FA-8F16-D058264A4847}" presName="horz1" presStyleCnt="0"/>
      <dgm:spPr/>
    </dgm:pt>
    <dgm:pt modelId="{EE336E83-467D-4B13-AC02-A2E460AD79E6}" type="pres">
      <dgm:prSet presAssocID="{E26902AB-4CAA-47FA-8F16-D058264A4847}" presName="tx1" presStyleLbl="revTx" presStyleIdx="3" presStyleCnt="7"/>
      <dgm:spPr/>
    </dgm:pt>
    <dgm:pt modelId="{EBD0DC70-E064-4A61-9F8D-3EEB4DE4CD89}" type="pres">
      <dgm:prSet presAssocID="{E26902AB-4CAA-47FA-8F16-D058264A4847}" presName="vert1" presStyleCnt="0"/>
      <dgm:spPr/>
    </dgm:pt>
    <dgm:pt modelId="{80A757A1-EA34-4B85-8FD2-6BBD03F1AECA}" type="pres">
      <dgm:prSet presAssocID="{4A8C4FF5-32A7-40A3-9E8A-109896E00D04}" presName="thickLine" presStyleLbl="alignNode1" presStyleIdx="4" presStyleCnt="7"/>
      <dgm:spPr/>
    </dgm:pt>
    <dgm:pt modelId="{E31F3F34-1BAC-4E63-9281-A1B2B70C1DCE}" type="pres">
      <dgm:prSet presAssocID="{4A8C4FF5-32A7-40A3-9E8A-109896E00D04}" presName="horz1" presStyleCnt="0"/>
      <dgm:spPr/>
    </dgm:pt>
    <dgm:pt modelId="{A0ABD7F1-968E-47D1-99FC-93C6026AC113}" type="pres">
      <dgm:prSet presAssocID="{4A8C4FF5-32A7-40A3-9E8A-109896E00D04}" presName="tx1" presStyleLbl="revTx" presStyleIdx="4" presStyleCnt="7"/>
      <dgm:spPr/>
    </dgm:pt>
    <dgm:pt modelId="{31CD7C99-608D-4238-9179-A61D599F4847}" type="pres">
      <dgm:prSet presAssocID="{4A8C4FF5-32A7-40A3-9E8A-109896E00D04}" presName="vert1" presStyleCnt="0"/>
      <dgm:spPr/>
    </dgm:pt>
    <dgm:pt modelId="{DBE95B4F-4FDD-4970-BD3E-FA17D90716E2}" type="pres">
      <dgm:prSet presAssocID="{15F5D76A-325F-41A1-8103-168D01130D5A}" presName="thickLine" presStyleLbl="alignNode1" presStyleIdx="5" presStyleCnt="7"/>
      <dgm:spPr/>
    </dgm:pt>
    <dgm:pt modelId="{4DE5A9A5-29C3-4E03-814E-C186DD9A1053}" type="pres">
      <dgm:prSet presAssocID="{15F5D76A-325F-41A1-8103-168D01130D5A}" presName="horz1" presStyleCnt="0"/>
      <dgm:spPr/>
    </dgm:pt>
    <dgm:pt modelId="{FA563766-26D1-4FB9-A876-322A01224EC5}" type="pres">
      <dgm:prSet presAssocID="{15F5D76A-325F-41A1-8103-168D01130D5A}" presName="tx1" presStyleLbl="revTx" presStyleIdx="5" presStyleCnt="7"/>
      <dgm:spPr/>
    </dgm:pt>
    <dgm:pt modelId="{407C6FE9-9354-4929-A3AF-9B8FA7C80313}" type="pres">
      <dgm:prSet presAssocID="{15F5D76A-325F-41A1-8103-168D01130D5A}" presName="vert1" presStyleCnt="0"/>
      <dgm:spPr/>
    </dgm:pt>
    <dgm:pt modelId="{DE879FB2-08C0-43D2-98DB-17EAE8786A81}" type="pres">
      <dgm:prSet presAssocID="{740C4133-4340-4B20-B01A-A21B6BE8E5E4}" presName="thickLine" presStyleLbl="alignNode1" presStyleIdx="6" presStyleCnt="7"/>
      <dgm:spPr/>
    </dgm:pt>
    <dgm:pt modelId="{0A74194C-9279-4B93-8756-97A64678C0C2}" type="pres">
      <dgm:prSet presAssocID="{740C4133-4340-4B20-B01A-A21B6BE8E5E4}" presName="horz1" presStyleCnt="0"/>
      <dgm:spPr/>
    </dgm:pt>
    <dgm:pt modelId="{D6946242-CC8B-4A72-B750-712DE3F86CC7}" type="pres">
      <dgm:prSet presAssocID="{740C4133-4340-4B20-B01A-A21B6BE8E5E4}" presName="tx1" presStyleLbl="revTx" presStyleIdx="6" presStyleCnt="7"/>
      <dgm:spPr/>
    </dgm:pt>
    <dgm:pt modelId="{A1C0D1D2-6095-4712-B32D-16FCDED6D619}" type="pres">
      <dgm:prSet presAssocID="{740C4133-4340-4B20-B01A-A21B6BE8E5E4}" presName="vert1" presStyleCnt="0"/>
      <dgm:spPr/>
    </dgm:pt>
  </dgm:ptLst>
  <dgm:cxnLst>
    <dgm:cxn modelId="{4F548E08-E659-454C-98C9-2F29500CD297}" srcId="{D3ADE05F-BAAD-4EFA-84A6-7701257C970C}" destId="{4A8C4FF5-32A7-40A3-9E8A-109896E00D04}" srcOrd="4" destOrd="0" parTransId="{045C404E-13E6-41AF-AE5B-27AD16278C4C}" sibTransId="{1D6A3301-7C07-47D8-8137-5785A8A1FE33}"/>
    <dgm:cxn modelId="{F714E81C-D025-4F71-A56A-47D54A0373D7}" type="presOf" srcId="{4A8C4FF5-32A7-40A3-9E8A-109896E00D04}" destId="{A0ABD7F1-968E-47D1-99FC-93C6026AC113}" srcOrd="0" destOrd="0" presId="urn:microsoft.com/office/officeart/2008/layout/LinedList"/>
    <dgm:cxn modelId="{2222B826-A6AD-4C8F-9949-F8958EAB4611}" srcId="{D3ADE05F-BAAD-4EFA-84A6-7701257C970C}" destId="{D8552F2A-509E-4417-80F7-01D1B666E395}" srcOrd="1" destOrd="0" parTransId="{A7566CAC-F8DE-46FE-8978-0A9B0B66772E}" sibTransId="{BA33D880-31AD-466B-9683-E4B083512508}"/>
    <dgm:cxn modelId="{2134F130-8750-49FC-BE5E-3CE349BBC8EF}" type="presOf" srcId="{E26902AB-4CAA-47FA-8F16-D058264A4847}" destId="{EE336E83-467D-4B13-AC02-A2E460AD79E6}" srcOrd="0" destOrd="0" presId="urn:microsoft.com/office/officeart/2008/layout/LinedList"/>
    <dgm:cxn modelId="{4A8A406B-30F1-43E4-994D-B8CF6EB34E47}" srcId="{D3ADE05F-BAAD-4EFA-84A6-7701257C970C}" destId="{87799054-8975-4CF5-88FE-C956D72F4DB9}" srcOrd="2" destOrd="0" parTransId="{F8293436-0F8E-43AF-BC37-4D3725349223}" sibTransId="{5B703873-CE17-41AC-8070-03F1021DB49A}"/>
    <dgm:cxn modelId="{E4E11E4C-6126-45D6-9CDC-AC468623B417}" type="presOf" srcId="{740C4133-4340-4B20-B01A-A21B6BE8E5E4}" destId="{D6946242-CC8B-4A72-B750-712DE3F86CC7}" srcOrd="0" destOrd="0" presId="urn:microsoft.com/office/officeart/2008/layout/LinedList"/>
    <dgm:cxn modelId="{FD96B273-51A1-452D-8128-A78B0BC81360}" type="presOf" srcId="{D8552F2A-509E-4417-80F7-01D1B666E395}" destId="{11AD491A-4FE1-4B75-8758-2EFBAFEF11E2}" srcOrd="0" destOrd="0" presId="urn:microsoft.com/office/officeart/2008/layout/LinedList"/>
    <dgm:cxn modelId="{86973076-1672-4BD4-99D5-EC4A902DA1FD}" srcId="{D3ADE05F-BAAD-4EFA-84A6-7701257C970C}" destId="{740C4133-4340-4B20-B01A-A21B6BE8E5E4}" srcOrd="6" destOrd="0" parTransId="{FC842491-D0EF-4A68-9BE3-FE4E1A478339}" sibTransId="{D7AF8DB9-C588-43FA-831F-3965B1B61B62}"/>
    <dgm:cxn modelId="{7E496189-3156-44C9-82B8-6C4426B7272B}" srcId="{D3ADE05F-BAAD-4EFA-84A6-7701257C970C}" destId="{E26902AB-4CAA-47FA-8F16-D058264A4847}" srcOrd="3" destOrd="0" parTransId="{B9346DAA-202D-4216-9BD3-AE6E782CD9E0}" sibTransId="{2A892BC2-92D6-4981-871B-BB15719D0CEF}"/>
    <dgm:cxn modelId="{8954418F-03C6-4366-8CC0-847516D20A3C}" srcId="{D3ADE05F-BAAD-4EFA-84A6-7701257C970C}" destId="{15F5D76A-325F-41A1-8103-168D01130D5A}" srcOrd="5" destOrd="0" parTransId="{4FFB7BEC-CE24-46FB-8F72-386D27B0DBED}" sibTransId="{79E687D8-856D-4122-AE87-D823B5E8E1E8}"/>
    <dgm:cxn modelId="{A018A39E-4EDE-4113-82EF-7BAA1E6BEC7D}" type="presOf" srcId="{D3ADE05F-BAAD-4EFA-84A6-7701257C970C}" destId="{88A372D8-EFD0-4BA6-BCA5-6B3E89908F7E}" srcOrd="0" destOrd="0" presId="urn:microsoft.com/office/officeart/2008/layout/LinedList"/>
    <dgm:cxn modelId="{757158D6-262D-403E-A651-9B2704319C60}" srcId="{D3ADE05F-BAAD-4EFA-84A6-7701257C970C}" destId="{B127909D-3DEE-4D5C-B8F7-B6ED4CA324CF}" srcOrd="0" destOrd="0" parTransId="{BCC24053-C891-4123-8BAA-89F9695B4D39}" sibTransId="{7A8085BD-6B04-4A72-9FCC-ABFB85CA47D1}"/>
    <dgm:cxn modelId="{E97E69E2-6833-49EA-9F1C-C2543EFF7D31}" type="presOf" srcId="{15F5D76A-325F-41A1-8103-168D01130D5A}" destId="{FA563766-26D1-4FB9-A876-322A01224EC5}" srcOrd="0" destOrd="0" presId="urn:microsoft.com/office/officeart/2008/layout/LinedList"/>
    <dgm:cxn modelId="{EF948BED-1D0B-42E0-BE13-714A4669B2B5}" type="presOf" srcId="{87799054-8975-4CF5-88FE-C956D72F4DB9}" destId="{5A4D1B49-1907-4024-9C4F-C203D51CC8E7}" srcOrd="0" destOrd="0" presId="urn:microsoft.com/office/officeart/2008/layout/LinedList"/>
    <dgm:cxn modelId="{F4B4D4F3-BE01-41F6-B2E3-D4E97B8AAFEE}" type="presOf" srcId="{B127909D-3DEE-4D5C-B8F7-B6ED4CA324CF}" destId="{AE6838F4-9863-466C-90D2-6C3B44E24E0C}" srcOrd="0" destOrd="0" presId="urn:microsoft.com/office/officeart/2008/layout/LinedList"/>
    <dgm:cxn modelId="{DF7FF998-7133-4E09-981A-8822DB98FD66}" type="presParOf" srcId="{88A372D8-EFD0-4BA6-BCA5-6B3E89908F7E}" destId="{E7EFF239-AAC7-4689-A198-854D395A6D8B}" srcOrd="0" destOrd="0" presId="urn:microsoft.com/office/officeart/2008/layout/LinedList"/>
    <dgm:cxn modelId="{E71CEDC0-9EF6-4675-A7BD-784D085B384F}" type="presParOf" srcId="{88A372D8-EFD0-4BA6-BCA5-6B3E89908F7E}" destId="{D7836E49-6EAD-4BC5-895D-878273817C7D}" srcOrd="1" destOrd="0" presId="urn:microsoft.com/office/officeart/2008/layout/LinedList"/>
    <dgm:cxn modelId="{E31BFDF8-6EEE-4118-A6DD-D19FEECF8F31}" type="presParOf" srcId="{D7836E49-6EAD-4BC5-895D-878273817C7D}" destId="{AE6838F4-9863-466C-90D2-6C3B44E24E0C}" srcOrd="0" destOrd="0" presId="urn:microsoft.com/office/officeart/2008/layout/LinedList"/>
    <dgm:cxn modelId="{90F5B8C1-E3AC-4A21-9392-CE9B666E841C}" type="presParOf" srcId="{D7836E49-6EAD-4BC5-895D-878273817C7D}" destId="{F8D833C2-4D8E-4359-96D0-CFEA07905C8C}" srcOrd="1" destOrd="0" presId="urn:microsoft.com/office/officeart/2008/layout/LinedList"/>
    <dgm:cxn modelId="{2518D45A-1C57-4220-96AB-1BD3CE815017}" type="presParOf" srcId="{88A372D8-EFD0-4BA6-BCA5-6B3E89908F7E}" destId="{13A73688-5CC0-4BB0-9940-2F52D81A54F4}" srcOrd="2" destOrd="0" presId="urn:microsoft.com/office/officeart/2008/layout/LinedList"/>
    <dgm:cxn modelId="{93898D3F-EAF5-461B-9276-0EB8DCC89E56}" type="presParOf" srcId="{88A372D8-EFD0-4BA6-BCA5-6B3E89908F7E}" destId="{03F64C6F-F729-4732-B682-39EF2EA00BE7}" srcOrd="3" destOrd="0" presId="urn:microsoft.com/office/officeart/2008/layout/LinedList"/>
    <dgm:cxn modelId="{90267986-5C8A-4803-9121-F55FEE5298E0}" type="presParOf" srcId="{03F64C6F-F729-4732-B682-39EF2EA00BE7}" destId="{11AD491A-4FE1-4B75-8758-2EFBAFEF11E2}" srcOrd="0" destOrd="0" presId="urn:microsoft.com/office/officeart/2008/layout/LinedList"/>
    <dgm:cxn modelId="{25B93B1A-790A-422F-AAE3-46C6F5EE645F}" type="presParOf" srcId="{03F64C6F-F729-4732-B682-39EF2EA00BE7}" destId="{22985E0B-11EA-4FD2-915E-D72C4F602805}" srcOrd="1" destOrd="0" presId="urn:microsoft.com/office/officeart/2008/layout/LinedList"/>
    <dgm:cxn modelId="{93972A5A-686B-403B-A832-D1A993E4AEA4}" type="presParOf" srcId="{88A372D8-EFD0-4BA6-BCA5-6B3E89908F7E}" destId="{4BD627D8-ACFB-44FC-BF6E-86E21A0C5DE3}" srcOrd="4" destOrd="0" presId="urn:microsoft.com/office/officeart/2008/layout/LinedList"/>
    <dgm:cxn modelId="{904D85D0-ED0B-49CE-9FBB-FD2B7CCBFFD5}" type="presParOf" srcId="{88A372D8-EFD0-4BA6-BCA5-6B3E89908F7E}" destId="{9B9FEE9E-26E5-4557-969C-970A28C53F5E}" srcOrd="5" destOrd="0" presId="urn:microsoft.com/office/officeart/2008/layout/LinedList"/>
    <dgm:cxn modelId="{81B5E219-9ACD-4B38-BD43-FB1F5769798D}" type="presParOf" srcId="{9B9FEE9E-26E5-4557-969C-970A28C53F5E}" destId="{5A4D1B49-1907-4024-9C4F-C203D51CC8E7}" srcOrd="0" destOrd="0" presId="urn:microsoft.com/office/officeart/2008/layout/LinedList"/>
    <dgm:cxn modelId="{AEA7CA75-51E2-4030-8634-F13088C82E96}" type="presParOf" srcId="{9B9FEE9E-26E5-4557-969C-970A28C53F5E}" destId="{3FD4109F-8D2C-42E1-A6F7-6801CEE7FF6C}" srcOrd="1" destOrd="0" presId="urn:microsoft.com/office/officeart/2008/layout/LinedList"/>
    <dgm:cxn modelId="{C654A00C-C9A6-4AC9-9455-32095D5CD818}" type="presParOf" srcId="{88A372D8-EFD0-4BA6-BCA5-6B3E89908F7E}" destId="{06446764-4D88-495F-B1E6-7CFC22EB001D}" srcOrd="6" destOrd="0" presId="urn:microsoft.com/office/officeart/2008/layout/LinedList"/>
    <dgm:cxn modelId="{2404130E-B40F-4052-9D26-9D533E699B3C}" type="presParOf" srcId="{88A372D8-EFD0-4BA6-BCA5-6B3E89908F7E}" destId="{D12ABBE0-0AF9-4CC7-9A03-2C72107D3D0A}" srcOrd="7" destOrd="0" presId="urn:microsoft.com/office/officeart/2008/layout/LinedList"/>
    <dgm:cxn modelId="{E01ABF94-17CF-4AB1-83D8-64D25B5CDC14}" type="presParOf" srcId="{D12ABBE0-0AF9-4CC7-9A03-2C72107D3D0A}" destId="{EE336E83-467D-4B13-AC02-A2E460AD79E6}" srcOrd="0" destOrd="0" presId="urn:microsoft.com/office/officeart/2008/layout/LinedList"/>
    <dgm:cxn modelId="{04E3B48C-20D6-414A-854C-1F5AFD830484}" type="presParOf" srcId="{D12ABBE0-0AF9-4CC7-9A03-2C72107D3D0A}" destId="{EBD0DC70-E064-4A61-9F8D-3EEB4DE4CD89}" srcOrd="1" destOrd="0" presId="urn:microsoft.com/office/officeart/2008/layout/LinedList"/>
    <dgm:cxn modelId="{94BF88B4-7B98-43B8-B95C-4031B9A44CCE}" type="presParOf" srcId="{88A372D8-EFD0-4BA6-BCA5-6B3E89908F7E}" destId="{80A757A1-EA34-4B85-8FD2-6BBD03F1AECA}" srcOrd="8" destOrd="0" presId="urn:microsoft.com/office/officeart/2008/layout/LinedList"/>
    <dgm:cxn modelId="{8219ED8E-44FD-478B-A32A-B9010136A1F6}" type="presParOf" srcId="{88A372D8-EFD0-4BA6-BCA5-6B3E89908F7E}" destId="{E31F3F34-1BAC-4E63-9281-A1B2B70C1DCE}" srcOrd="9" destOrd="0" presId="urn:microsoft.com/office/officeart/2008/layout/LinedList"/>
    <dgm:cxn modelId="{C17B81CE-963A-4667-90F2-50B47023FCE8}" type="presParOf" srcId="{E31F3F34-1BAC-4E63-9281-A1B2B70C1DCE}" destId="{A0ABD7F1-968E-47D1-99FC-93C6026AC113}" srcOrd="0" destOrd="0" presId="urn:microsoft.com/office/officeart/2008/layout/LinedList"/>
    <dgm:cxn modelId="{66D641AB-CF9C-4A4A-8BB3-A9F50F1245C9}" type="presParOf" srcId="{E31F3F34-1BAC-4E63-9281-A1B2B70C1DCE}" destId="{31CD7C99-608D-4238-9179-A61D599F4847}" srcOrd="1" destOrd="0" presId="urn:microsoft.com/office/officeart/2008/layout/LinedList"/>
    <dgm:cxn modelId="{B6F4A32A-FDC3-4D2C-AC01-7EDF73AD8F9B}" type="presParOf" srcId="{88A372D8-EFD0-4BA6-BCA5-6B3E89908F7E}" destId="{DBE95B4F-4FDD-4970-BD3E-FA17D90716E2}" srcOrd="10" destOrd="0" presId="urn:microsoft.com/office/officeart/2008/layout/LinedList"/>
    <dgm:cxn modelId="{527C7321-4560-4CB2-B198-F6004036F5EF}" type="presParOf" srcId="{88A372D8-EFD0-4BA6-BCA5-6B3E89908F7E}" destId="{4DE5A9A5-29C3-4E03-814E-C186DD9A1053}" srcOrd="11" destOrd="0" presId="urn:microsoft.com/office/officeart/2008/layout/LinedList"/>
    <dgm:cxn modelId="{273DFC6D-CAA0-4551-A984-23CF0EEB2C2C}" type="presParOf" srcId="{4DE5A9A5-29C3-4E03-814E-C186DD9A1053}" destId="{FA563766-26D1-4FB9-A876-322A01224EC5}" srcOrd="0" destOrd="0" presId="urn:microsoft.com/office/officeart/2008/layout/LinedList"/>
    <dgm:cxn modelId="{A0D4B5DD-80EE-48F1-B19D-FBF9F5770ADE}" type="presParOf" srcId="{4DE5A9A5-29C3-4E03-814E-C186DD9A1053}" destId="{407C6FE9-9354-4929-A3AF-9B8FA7C80313}" srcOrd="1" destOrd="0" presId="urn:microsoft.com/office/officeart/2008/layout/LinedList"/>
    <dgm:cxn modelId="{D085D769-A22B-4FDD-BAF0-135D8CBCFE4F}" type="presParOf" srcId="{88A372D8-EFD0-4BA6-BCA5-6B3E89908F7E}" destId="{DE879FB2-08C0-43D2-98DB-17EAE8786A81}" srcOrd="12" destOrd="0" presId="urn:microsoft.com/office/officeart/2008/layout/LinedList"/>
    <dgm:cxn modelId="{10340776-C2FA-491D-934E-84C4CD6ACDE1}" type="presParOf" srcId="{88A372D8-EFD0-4BA6-BCA5-6B3E89908F7E}" destId="{0A74194C-9279-4B93-8756-97A64678C0C2}" srcOrd="13" destOrd="0" presId="urn:microsoft.com/office/officeart/2008/layout/LinedList"/>
    <dgm:cxn modelId="{5E847002-D6AE-4F51-8696-38CEA69F89E2}" type="presParOf" srcId="{0A74194C-9279-4B93-8756-97A64678C0C2}" destId="{D6946242-CC8B-4A72-B750-712DE3F86CC7}" srcOrd="0" destOrd="0" presId="urn:microsoft.com/office/officeart/2008/layout/LinedList"/>
    <dgm:cxn modelId="{3D4564F8-8D90-4EC9-A181-0B695BDCFAB0}" type="presParOf" srcId="{0A74194C-9279-4B93-8756-97A64678C0C2}" destId="{A1C0D1D2-6095-4712-B32D-16FCDED6D61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44767AC-1BB0-4E99-A7AD-A3A507CFD87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D06DA759-7C03-45C1-964B-FEFA4D46A727}">
      <dgm:prSet/>
      <dgm:spPr/>
      <dgm:t>
        <a:bodyPr/>
        <a:lstStyle/>
        <a:p>
          <a:pPr algn="just"/>
          <a:r>
            <a:rPr lang="ms-MY" b="1" dirty="0"/>
            <a:t>PK1.6 – Integriti Dalam Perolehan Kerajaan (Kuatkuasa 1 Jun 2022)-Peraturan berkaitan di PK 1.1/Perenggan 5 adalah terbatal</a:t>
          </a:r>
        </a:p>
        <a:p>
          <a:pPr algn="l"/>
          <a:endParaRPr lang="ms-MY" b="1" strike="sngStrike" dirty="0"/>
        </a:p>
      </dgm:t>
    </dgm:pt>
    <dgm:pt modelId="{249A9836-1F00-49B6-8FF6-5AD211A6B009}" type="parTrans" cxnId="{97633623-7FFB-45C8-9C2C-B58E30568691}">
      <dgm:prSet/>
      <dgm:spPr/>
      <dgm:t>
        <a:bodyPr/>
        <a:lstStyle/>
        <a:p>
          <a:endParaRPr lang="en-US"/>
        </a:p>
      </dgm:t>
    </dgm:pt>
    <dgm:pt modelId="{B8CF76B2-EBD1-4718-8FA0-9ABFD4978554}" type="sibTrans" cxnId="{97633623-7FFB-45C8-9C2C-B58E30568691}">
      <dgm:prSet/>
      <dgm:spPr/>
      <dgm:t>
        <a:bodyPr/>
        <a:lstStyle/>
        <a:p>
          <a:endParaRPr lang="en-US"/>
        </a:p>
      </dgm:t>
    </dgm:pt>
    <dgm:pt modelId="{5A84750E-06BF-446A-A862-5617C75D5B69}">
      <dgm:prSet/>
      <dgm:spPr/>
      <dgm:t>
        <a:bodyPr/>
        <a:lstStyle/>
        <a:p>
          <a:pPr algn="just"/>
          <a:r>
            <a:rPr lang="ms-MY" strike="sngStrike" dirty="0"/>
            <a:t>Surat Pekeliling Perbendaharaan Bilangan 10 Tahun 2010: Garis Panduan Pelaksanaan </a:t>
          </a:r>
          <a:r>
            <a:rPr lang="ms-MY" i="1" strike="sngStrike" dirty="0"/>
            <a:t>Integrity Pact </a:t>
          </a:r>
          <a:r>
            <a:rPr lang="ms-MY" strike="sngStrike" dirty="0"/>
            <a:t>Dalam Perolehan Kerajaan bertarikh 16 Disember 2010 dan PK1.1 Perenggan 5 Lampiran 1.2</a:t>
          </a:r>
        </a:p>
      </dgm:t>
    </dgm:pt>
    <dgm:pt modelId="{50256C7B-0B0F-4E21-9E84-1F9C6F705A54}" type="parTrans" cxnId="{FF5BE7C0-B1B4-4214-93BB-223861CE2B84}">
      <dgm:prSet/>
      <dgm:spPr/>
      <dgm:t>
        <a:bodyPr/>
        <a:lstStyle/>
        <a:p>
          <a:endParaRPr lang="en-US"/>
        </a:p>
      </dgm:t>
    </dgm:pt>
    <dgm:pt modelId="{82E816C3-ECD4-43F8-8FB7-A96BC30A2BE1}" type="sibTrans" cxnId="{FF5BE7C0-B1B4-4214-93BB-223861CE2B84}">
      <dgm:prSet/>
      <dgm:spPr/>
      <dgm:t>
        <a:bodyPr/>
        <a:lstStyle/>
        <a:p>
          <a:endParaRPr lang="en-US"/>
        </a:p>
      </dgm:t>
    </dgm:pt>
    <dgm:pt modelId="{B77D0B98-1F46-4F3C-A20D-BB2D58684DA8}">
      <dgm:prSet/>
      <dgm:spPr/>
      <dgm:t>
        <a:bodyPr/>
        <a:lstStyle/>
        <a:p>
          <a:pPr algn="just"/>
          <a:r>
            <a:rPr lang="ms-MY" strike="sngStrike" dirty="0"/>
            <a:t>Surat Arahan KPKR Bil 4/2010: Pelaksanaan Integrity Pact Dalam Perolehan Kerajaan bertarikh 2 Julai 2010</a:t>
          </a:r>
          <a:endParaRPr lang="en-US" strike="sngStrike" dirty="0"/>
        </a:p>
      </dgm:t>
    </dgm:pt>
    <dgm:pt modelId="{0A15CBC0-6A42-4B4A-8780-3DFC1C5A4F7F}" type="parTrans" cxnId="{09D03951-E855-4196-BD8C-AB747E4C6D26}">
      <dgm:prSet/>
      <dgm:spPr/>
      <dgm:t>
        <a:bodyPr/>
        <a:lstStyle/>
        <a:p>
          <a:endParaRPr lang="en-MY"/>
        </a:p>
      </dgm:t>
    </dgm:pt>
    <dgm:pt modelId="{8D609A8E-2415-4BC7-B6B8-9EA4F16C53FC}" type="sibTrans" cxnId="{09D03951-E855-4196-BD8C-AB747E4C6D26}">
      <dgm:prSet/>
      <dgm:spPr/>
      <dgm:t>
        <a:bodyPr/>
        <a:lstStyle/>
        <a:p>
          <a:endParaRPr lang="en-MY"/>
        </a:p>
      </dgm:t>
    </dgm:pt>
    <dgm:pt modelId="{BF425BC8-25ED-4B1F-A7EF-A00736DC57F7}" type="pres">
      <dgm:prSet presAssocID="{044767AC-1BB0-4E99-A7AD-A3A507CFD873}" presName="vert0" presStyleCnt="0">
        <dgm:presLayoutVars>
          <dgm:dir/>
          <dgm:animOne val="branch"/>
          <dgm:animLvl val="lvl"/>
        </dgm:presLayoutVars>
      </dgm:prSet>
      <dgm:spPr/>
    </dgm:pt>
    <dgm:pt modelId="{A7F5B87F-9C9C-4AAD-9E59-B618DAEF8D29}" type="pres">
      <dgm:prSet presAssocID="{D06DA759-7C03-45C1-964B-FEFA4D46A727}" presName="thickLine" presStyleLbl="alignNode1" presStyleIdx="0" presStyleCnt="3"/>
      <dgm:spPr/>
    </dgm:pt>
    <dgm:pt modelId="{7037CE7C-33A0-457E-A47B-80D1D9127654}" type="pres">
      <dgm:prSet presAssocID="{D06DA759-7C03-45C1-964B-FEFA4D46A727}" presName="horz1" presStyleCnt="0"/>
      <dgm:spPr/>
    </dgm:pt>
    <dgm:pt modelId="{DC8CA0A7-828E-4CF3-80D7-AC975E221B59}" type="pres">
      <dgm:prSet presAssocID="{D06DA759-7C03-45C1-964B-FEFA4D46A727}" presName="tx1" presStyleLbl="revTx" presStyleIdx="0" presStyleCnt="3"/>
      <dgm:spPr/>
    </dgm:pt>
    <dgm:pt modelId="{9DD3DA25-F122-4A60-B9E1-5BDDA0EF7A1F}" type="pres">
      <dgm:prSet presAssocID="{D06DA759-7C03-45C1-964B-FEFA4D46A727}" presName="vert1" presStyleCnt="0"/>
      <dgm:spPr/>
    </dgm:pt>
    <dgm:pt modelId="{4AE51780-360E-4A3C-979A-284D91D76B7F}" type="pres">
      <dgm:prSet presAssocID="{5A84750E-06BF-446A-A862-5617C75D5B69}" presName="thickLine" presStyleLbl="alignNode1" presStyleIdx="1" presStyleCnt="3"/>
      <dgm:spPr/>
    </dgm:pt>
    <dgm:pt modelId="{5BECF2FB-26DE-4239-8D83-53B26E780B69}" type="pres">
      <dgm:prSet presAssocID="{5A84750E-06BF-446A-A862-5617C75D5B69}" presName="horz1" presStyleCnt="0"/>
      <dgm:spPr/>
    </dgm:pt>
    <dgm:pt modelId="{FC8B6BDA-8D62-4A92-A5D0-6BD2AD625A67}" type="pres">
      <dgm:prSet presAssocID="{5A84750E-06BF-446A-A862-5617C75D5B69}" presName="tx1" presStyleLbl="revTx" presStyleIdx="1" presStyleCnt="3"/>
      <dgm:spPr/>
    </dgm:pt>
    <dgm:pt modelId="{1D30561B-F105-4EE8-9AC6-1A9B63E6A38E}" type="pres">
      <dgm:prSet presAssocID="{5A84750E-06BF-446A-A862-5617C75D5B69}" presName="vert1" presStyleCnt="0"/>
      <dgm:spPr/>
    </dgm:pt>
    <dgm:pt modelId="{89FCAA53-E53F-441E-9C2D-F2F06E63CCF5}" type="pres">
      <dgm:prSet presAssocID="{B77D0B98-1F46-4F3C-A20D-BB2D58684DA8}" presName="thickLine" presStyleLbl="alignNode1" presStyleIdx="2" presStyleCnt="3"/>
      <dgm:spPr/>
    </dgm:pt>
    <dgm:pt modelId="{A017FF02-A57B-4E2F-8711-11E5AB1FD402}" type="pres">
      <dgm:prSet presAssocID="{B77D0B98-1F46-4F3C-A20D-BB2D58684DA8}" presName="horz1" presStyleCnt="0"/>
      <dgm:spPr/>
    </dgm:pt>
    <dgm:pt modelId="{D35691AA-F655-4FCD-8AB1-06892BEE5C55}" type="pres">
      <dgm:prSet presAssocID="{B77D0B98-1F46-4F3C-A20D-BB2D58684DA8}" presName="tx1" presStyleLbl="revTx" presStyleIdx="2" presStyleCnt="3"/>
      <dgm:spPr/>
    </dgm:pt>
    <dgm:pt modelId="{E6053975-4481-4B15-BB48-97D039F4DFBB}" type="pres">
      <dgm:prSet presAssocID="{B77D0B98-1F46-4F3C-A20D-BB2D58684DA8}" presName="vert1" presStyleCnt="0"/>
      <dgm:spPr/>
    </dgm:pt>
  </dgm:ptLst>
  <dgm:cxnLst>
    <dgm:cxn modelId="{5220000B-3918-47A0-961E-A110D148DECD}" type="presOf" srcId="{B77D0B98-1F46-4F3C-A20D-BB2D58684DA8}" destId="{D35691AA-F655-4FCD-8AB1-06892BEE5C55}" srcOrd="0" destOrd="0" presId="urn:microsoft.com/office/officeart/2008/layout/LinedList"/>
    <dgm:cxn modelId="{C97A5C0F-5226-4EAD-94F3-B1423899465F}" type="presOf" srcId="{044767AC-1BB0-4E99-A7AD-A3A507CFD873}" destId="{BF425BC8-25ED-4B1F-A7EF-A00736DC57F7}" srcOrd="0" destOrd="0" presId="urn:microsoft.com/office/officeart/2008/layout/LinedList"/>
    <dgm:cxn modelId="{8EE1D21B-89B4-4646-9D4C-A90C359FA7FA}" type="presOf" srcId="{D06DA759-7C03-45C1-964B-FEFA4D46A727}" destId="{DC8CA0A7-828E-4CF3-80D7-AC975E221B59}" srcOrd="0" destOrd="0" presId="urn:microsoft.com/office/officeart/2008/layout/LinedList"/>
    <dgm:cxn modelId="{97633623-7FFB-45C8-9C2C-B58E30568691}" srcId="{044767AC-1BB0-4E99-A7AD-A3A507CFD873}" destId="{D06DA759-7C03-45C1-964B-FEFA4D46A727}" srcOrd="0" destOrd="0" parTransId="{249A9836-1F00-49B6-8FF6-5AD211A6B009}" sibTransId="{B8CF76B2-EBD1-4718-8FA0-9ABFD4978554}"/>
    <dgm:cxn modelId="{09D03951-E855-4196-BD8C-AB747E4C6D26}" srcId="{044767AC-1BB0-4E99-A7AD-A3A507CFD873}" destId="{B77D0B98-1F46-4F3C-A20D-BB2D58684DA8}" srcOrd="2" destOrd="0" parTransId="{0A15CBC0-6A42-4B4A-8780-3DFC1C5A4F7F}" sibTransId="{8D609A8E-2415-4BC7-B6B8-9EA4F16C53FC}"/>
    <dgm:cxn modelId="{5B0BCF59-0107-4633-B193-1EC2BAE0683D}" type="presOf" srcId="{5A84750E-06BF-446A-A862-5617C75D5B69}" destId="{FC8B6BDA-8D62-4A92-A5D0-6BD2AD625A67}" srcOrd="0" destOrd="0" presId="urn:microsoft.com/office/officeart/2008/layout/LinedList"/>
    <dgm:cxn modelId="{FF5BE7C0-B1B4-4214-93BB-223861CE2B84}" srcId="{044767AC-1BB0-4E99-A7AD-A3A507CFD873}" destId="{5A84750E-06BF-446A-A862-5617C75D5B69}" srcOrd="1" destOrd="0" parTransId="{50256C7B-0B0F-4E21-9E84-1F9C6F705A54}" sibTransId="{82E816C3-ECD4-43F8-8FB7-A96BC30A2BE1}"/>
    <dgm:cxn modelId="{0E6386B7-D3D0-4283-83CE-E96462B24AC7}" type="presParOf" srcId="{BF425BC8-25ED-4B1F-A7EF-A00736DC57F7}" destId="{A7F5B87F-9C9C-4AAD-9E59-B618DAEF8D29}" srcOrd="0" destOrd="0" presId="urn:microsoft.com/office/officeart/2008/layout/LinedList"/>
    <dgm:cxn modelId="{D618CF78-4590-499E-A015-30F10B6C00D3}" type="presParOf" srcId="{BF425BC8-25ED-4B1F-A7EF-A00736DC57F7}" destId="{7037CE7C-33A0-457E-A47B-80D1D9127654}" srcOrd="1" destOrd="0" presId="urn:microsoft.com/office/officeart/2008/layout/LinedList"/>
    <dgm:cxn modelId="{994B352C-4DE7-46BC-AE53-C4B645C2D0D7}" type="presParOf" srcId="{7037CE7C-33A0-457E-A47B-80D1D9127654}" destId="{DC8CA0A7-828E-4CF3-80D7-AC975E221B59}" srcOrd="0" destOrd="0" presId="urn:microsoft.com/office/officeart/2008/layout/LinedList"/>
    <dgm:cxn modelId="{2D0A0F65-50BA-490D-A2E2-88E4863D3BAE}" type="presParOf" srcId="{7037CE7C-33A0-457E-A47B-80D1D9127654}" destId="{9DD3DA25-F122-4A60-B9E1-5BDDA0EF7A1F}" srcOrd="1" destOrd="0" presId="urn:microsoft.com/office/officeart/2008/layout/LinedList"/>
    <dgm:cxn modelId="{6FCE7556-6F18-454F-B74B-53650E4523F4}" type="presParOf" srcId="{BF425BC8-25ED-4B1F-A7EF-A00736DC57F7}" destId="{4AE51780-360E-4A3C-979A-284D91D76B7F}" srcOrd="2" destOrd="0" presId="urn:microsoft.com/office/officeart/2008/layout/LinedList"/>
    <dgm:cxn modelId="{F47E5B9F-DFC1-4740-934F-C40666FC8301}" type="presParOf" srcId="{BF425BC8-25ED-4B1F-A7EF-A00736DC57F7}" destId="{5BECF2FB-26DE-4239-8D83-53B26E780B69}" srcOrd="3" destOrd="0" presId="urn:microsoft.com/office/officeart/2008/layout/LinedList"/>
    <dgm:cxn modelId="{D3AF9C35-A4FF-4769-AD9E-03BE4528F9CB}" type="presParOf" srcId="{5BECF2FB-26DE-4239-8D83-53B26E780B69}" destId="{FC8B6BDA-8D62-4A92-A5D0-6BD2AD625A67}" srcOrd="0" destOrd="0" presId="urn:microsoft.com/office/officeart/2008/layout/LinedList"/>
    <dgm:cxn modelId="{223C5FF8-F3A3-4C59-94B1-3D7898D8A874}" type="presParOf" srcId="{5BECF2FB-26DE-4239-8D83-53B26E780B69}" destId="{1D30561B-F105-4EE8-9AC6-1A9B63E6A38E}" srcOrd="1" destOrd="0" presId="urn:microsoft.com/office/officeart/2008/layout/LinedList"/>
    <dgm:cxn modelId="{D323EC66-CD1E-4842-B2DD-C77407A7E42D}" type="presParOf" srcId="{BF425BC8-25ED-4B1F-A7EF-A00736DC57F7}" destId="{89FCAA53-E53F-441E-9C2D-F2F06E63CCF5}" srcOrd="4" destOrd="0" presId="urn:microsoft.com/office/officeart/2008/layout/LinedList"/>
    <dgm:cxn modelId="{CAB87CF5-6420-4E44-B300-5C5E02B85338}" type="presParOf" srcId="{BF425BC8-25ED-4B1F-A7EF-A00736DC57F7}" destId="{A017FF02-A57B-4E2F-8711-11E5AB1FD402}" srcOrd="5" destOrd="0" presId="urn:microsoft.com/office/officeart/2008/layout/LinedList"/>
    <dgm:cxn modelId="{D3D26D2A-F7E9-423F-9791-274C6A11CA10}" type="presParOf" srcId="{A017FF02-A57B-4E2F-8711-11E5AB1FD402}" destId="{D35691AA-F655-4FCD-8AB1-06892BEE5C55}" srcOrd="0" destOrd="0" presId="urn:microsoft.com/office/officeart/2008/layout/LinedList"/>
    <dgm:cxn modelId="{E362FD75-A2C2-4F6B-A838-E8B7ED33368C}" type="presParOf" srcId="{A017FF02-A57B-4E2F-8711-11E5AB1FD402}" destId="{E6053975-4481-4B15-BB48-97D039F4DF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E4AD5E-374F-40CD-B285-174C455014EA}"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4B458AB4-6085-4F50-8102-DC7E8CDE79A7}">
      <dgm:prSet/>
      <dgm:spPr/>
      <dgm:t>
        <a:bodyPr/>
        <a:lstStyle/>
        <a:p>
          <a:pPr algn="just"/>
          <a:r>
            <a:rPr lang="ms-MY" i="1" dirty="0"/>
            <a:t>Integrity Pact </a:t>
          </a:r>
          <a:r>
            <a:rPr lang="ms-MY" dirty="0"/>
            <a:t>merupakan </a:t>
          </a:r>
          <a:r>
            <a:rPr lang="ms-MY" b="0" dirty="0"/>
            <a:t>satu </a:t>
          </a:r>
          <a:r>
            <a:rPr lang="ms-MY" b="1" dirty="0"/>
            <a:t>proses pengisytiharan </a:t>
          </a:r>
          <a:r>
            <a:rPr lang="ms-MY" dirty="0"/>
            <a:t>oleh pembida/ rakan niaga/ orang awam </a:t>
          </a:r>
          <a:r>
            <a:rPr lang="ms-MY" b="1" dirty="0"/>
            <a:t>untuk tidak menawar atau memberi rasuah bagi mendapatkan kontrak atau sebagai ganjaran mendapatkan sesuatu kontrak dan bagi mempercepatkan sesuatu urusan Perolehan Kerajaan</a:t>
          </a:r>
          <a:r>
            <a:rPr lang="ms-MY" dirty="0"/>
            <a:t>. </a:t>
          </a:r>
          <a:endParaRPr lang="en-US" dirty="0"/>
        </a:p>
      </dgm:t>
    </dgm:pt>
    <dgm:pt modelId="{ABE5A00B-7F88-4D30-816F-502AD8102B72}" type="parTrans" cxnId="{94FDA2B2-C3C7-45DB-8612-78D4A6B0C2D4}">
      <dgm:prSet/>
      <dgm:spPr/>
      <dgm:t>
        <a:bodyPr/>
        <a:lstStyle/>
        <a:p>
          <a:endParaRPr lang="en-US"/>
        </a:p>
      </dgm:t>
    </dgm:pt>
    <dgm:pt modelId="{0A3E6C57-C47A-4A0F-BB4A-6CB4448E67E8}" type="sibTrans" cxnId="{94FDA2B2-C3C7-45DB-8612-78D4A6B0C2D4}">
      <dgm:prSet/>
      <dgm:spPr/>
      <dgm:t>
        <a:bodyPr/>
        <a:lstStyle/>
        <a:p>
          <a:endParaRPr lang="en-US"/>
        </a:p>
      </dgm:t>
    </dgm:pt>
    <dgm:pt modelId="{29978093-50A9-47E5-8EF0-438E0ECA59A1}">
      <dgm:prSet/>
      <dgm:spPr/>
      <dgm:t>
        <a:bodyPr/>
        <a:lstStyle/>
        <a:p>
          <a:pPr algn="just"/>
          <a:r>
            <a:rPr lang="ms-MY" dirty="0"/>
            <a:t>Pembida/ rakan niaga / orang awam dan pegawai Kerajaan akan menandatangani satu </a:t>
          </a:r>
          <a:r>
            <a:rPr lang="ms-MY" i="1" dirty="0"/>
            <a:t>‘pact’ </a:t>
          </a:r>
          <a:r>
            <a:rPr lang="ms-MY" dirty="0"/>
            <a:t>atau perjanjian untuk tidak melakukan perbuatan rasuah dalam pelaksanaan sesuatu kontrak serta menggariskan tindakan-tindakan yang boleh diambil sekiranya berlaku pelanggaran </a:t>
          </a:r>
          <a:r>
            <a:rPr lang="ms-MY" i="1" dirty="0"/>
            <a:t>‘pact’ </a:t>
          </a:r>
          <a:r>
            <a:rPr lang="ms-MY" dirty="0"/>
            <a:t>atau kontrak tersebut. </a:t>
          </a:r>
          <a:endParaRPr lang="en-US" dirty="0"/>
        </a:p>
      </dgm:t>
    </dgm:pt>
    <dgm:pt modelId="{A7F70EC7-FD18-4DA5-B2A9-B559D5AD5831}" type="parTrans" cxnId="{9FAEE738-E6DB-49AD-ACB6-EC2603D57307}">
      <dgm:prSet/>
      <dgm:spPr/>
      <dgm:t>
        <a:bodyPr/>
        <a:lstStyle/>
        <a:p>
          <a:endParaRPr lang="en-US"/>
        </a:p>
      </dgm:t>
    </dgm:pt>
    <dgm:pt modelId="{BFC95ED9-7BBC-45D4-8061-2351A81466AA}" type="sibTrans" cxnId="{9FAEE738-E6DB-49AD-ACB6-EC2603D57307}">
      <dgm:prSet/>
      <dgm:spPr/>
      <dgm:t>
        <a:bodyPr/>
        <a:lstStyle/>
        <a:p>
          <a:endParaRPr lang="en-US"/>
        </a:p>
      </dgm:t>
    </dgm:pt>
    <dgm:pt modelId="{657EBC48-8B7C-4699-8E56-0283D7E8F410}" type="pres">
      <dgm:prSet presAssocID="{BBE4AD5E-374F-40CD-B285-174C455014EA}" presName="linear" presStyleCnt="0">
        <dgm:presLayoutVars>
          <dgm:animLvl val="lvl"/>
          <dgm:resizeHandles val="exact"/>
        </dgm:presLayoutVars>
      </dgm:prSet>
      <dgm:spPr/>
    </dgm:pt>
    <dgm:pt modelId="{DC267959-171E-4AB7-B653-6D6ECCD26EC8}" type="pres">
      <dgm:prSet presAssocID="{4B458AB4-6085-4F50-8102-DC7E8CDE79A7}" presName="parentText" presStyleLbl="node1" presStyleIdx="0" presStyleCnt="2">
        <dgm:presLayoutVars>
          <dgm:chMax val="0"/>
          <dgm:bulletEnabled val="1"/>
        </dgm:presLayoutVars>
      </dgm:prSet>
      <dgm:spPr/>
    </dgm:pt>
    <dgm:pt modelId="{CDE4487B-CA59-42E9-A3F7-163AC547357E}" type="pres">
      <dgm:prSet presAssocID="{0A3E6C57-C47A-4A0F-BB4A-6CB4448E67E8}" presName="spacer" presStyleCnt="0"/>
      <dgm:spPr/>
    </dgm:pt>
    <dgm:pt modelId="{849A6421-028C-49A8-AD3B-3A9C2ECD5B4F}" type="pres">
      <dgm:prSet presAssocID="{29978093-50A9-47E5-8EF0-438E0ECA59A1}" presName="parentText" presStyleLbl="node1" presStyleIdx="1" presStyleCnt="2">
        <dgm:presLayoutVars>
          <dgm:chMax val="0"/>
          <dgm:bulletEnabled val="1"/>
        </dgm:presLayoutVars>
      </dgm:prSet>
      <dgm:spPr/>
    </dgm:pt>
  </dgm:ptLst>
  <dgm:cxnLst>
    <dgm:cxn modelId="{DA02CC38-2448-45A5-8FA9-E0355C5DA1EC}" type="presOf" srcId="{BBE4AD5E-374F-40CD-B285-174C455014EA}" destId="{657EBC48-8B7C-4699-8E56-0283D7E8F410}" srcOrd="0" destOrd="0" presId="urn:microsoft.com/office/officeart/2005/8/layout/vList2"/>
    <dgm:cxn modelId="{9FAEE738-E6DB-49AD-ACB6-EC2603D57307}" srcId="{BBE4AD5E-374F-40CD-B285-174C455014EA}" destId="{29978093-50A9-47E5-8EF0-438E0ECA59A1}" srcOrd="1" destOrd="0" parTransId="{A7F70EC7-FD18-4DA5-B2A9-B559D5AD5831}" sibTransId="{BFC95ED9-7BBC-45D4-8061-2351A81466AA}"/>
    <dgm:cxn modelId="{C5A0455C-3212-4218-B318-2FA14CD6B062}" type="presOf" srcId="{4B458AB4-6085-4F50-8102-DC7E8CDE79A7}" destId="{DC267959-171E-4AB7-B653-6D6ECCD26EC8}" srcOrd="0" destOrd="0" presId="urn:microsoft.com/office/officeart/2005/8/layout/vList2"/>
    <dgm:cxn modelId="{94FDA2B2-C3C7-45DB-8612-78D4A6B0C2D4}" srcId="{BBE4AD5E-374F-40CD-B285-174C455014EA}" destId="{4B458AB4-6085-4F50-8102-DC7E8CDE79A7}" srcOrd="0" destOrd="0" parTransId="{ABE5A00B-7F88-4D30-816F-502AD8102B72}" sibTransId="{0A3E6C57-C47A-4A0F-BB4A-6CB4448E67E8}"/>
    <dgm:cxn modelId="{6283D5C1-D991-4ED0-A21A-336578038B93}" type="presOf" srcId="{29978093-50A9-47E5-8EF0-438E0ECA59A1}" destId="{849A6421-028C-49A8-AD3B-3A9C2ECD5B4F}" srcOrd="0" destOrd="0" presId="urn:microsoft.com/office/officeart/2005/8/layout/vList2"/>
    <dgm:cxn modelId="{ECC8A15C-6F44-4C75-83DC-B20066239F12}" type="presParOf" srcId="{657EBC48-8B7C-4699-8E56-0283D7E8F410}" destId="{DC267959-171E-4AB7-B653-6D6ECCD26EC8}" srcOrd="0" destOrd="0" presId="urn:microsoft.com/office/officeart/2005/8/layout/vList2"/>
    <dgm:cxn modelId="{92E0A328-C979-4128-BC3A-6BA5043F28E0}" type="presParOf" srcId="{657EBC48-8B7C-4699-8E56-0283D7E8F410}" destId="{CDE4487B-CA59-42E9-A3F7-163AC547357E}" srcOrd="1" destOrd="0" presId="urn:microsoft.com/office/officeart/2005/8/layout/vList2"/>
    <dgm:cxn modelId="{6C20BAC2-A853-4F67-88CE-FBB7E88E1E9F}" type="presParOf" srcId="{657EBC48-8B7C-4699-8E56-0283D7E8F410}" destId="{849A6421-028C-49A8-AD3B-3A9C2ECD5B4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1087A36-9C06-4351-AECF-C7B22338509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A78A1E8D-459E-4257-9736-1972C399B48F}">
      <dgm:prSet custT="1"/>
      <dgm:spPr/>
      <dgm:t>
        <a:bodyPr/>
        <a:lstStyle/>
        <a:p>
          <a:pPr algn="just"/>
          <a:r>
            <a:rPr lang="ms-MY" sz="1600" b="1" dirty="0"/>
            <a:t>KPKR/TKPKR/PB/KUB </a:t>
          </a:r>
          <a:r>
            <a:rPr lang="ms-MY" sz="1600" dirty="0"/>
            <a:t>adalah bertanggungjawab menandatangani surat akuan </a:t>
          </a:r>
          <a:r>
            <a:rPr lang="ms-MY" sz="1600" i="1" dirty="0"/>
            <a:t>Integrity Pact </a:t>
          </a:r>
          <a:r>
            <a:rPr lang="ms-MY" sz="1600" dirty="0"/>
            <a:t>yang berkaitan sebagai AJK Perolehan/Ahli Lembaga Perolehan dan menjadi saksi terhadap kakitangan dikalangan PJKR yang menandatangani surat akuan </a:t>
          </a:r>
          <a:r>
            <a:rPr lang="ms-MY" sz="1600" i="1" dirty="0"/>
            <a:t>Integrity Pact</a:t>
          </a:r>
          <a:r>
            <a:rPr lang="ms-MY" sz="1600" dirty="0"/>
            <a:t>; </a:t>
          </a:r>
        </a:p>
        <a:p>
          <a:pPr algn="l"/>
          <a:endParaRPr lang="en-US" sz="1000" dirty="0"/>
        </a:p>
      </dgm:t>
    </dgm:pt>
    <dgm:pt modelId="{9697735E-8013-4AA0-8F97-5904073D583E}" type="parTrans" cxnId="{430C1F2B-7A39-4746-80CD-DE7245BBDEDC}">
      <dgm:prSet/>
      <dgm:spPr/>
      <dgm:t>
        <a:bodyPr/>
        <a:lstStyle/>
        <a:p>
          <a:endParaRPr lang="en-US"/>
        </a:p>
      </dgm:t>
    </dgm:pt>
    <dgm:pt modelId="{249AB641-DCBF-485E-8C28-FFD4438A4F5A}" type="sibTrans" cxnId="{430C1F2B-7A39-4746-80CD-DE7245BBDEDC}">
      <dgm:prSet/>
      <dgm:spPr/>
      <dgm:t>
        <a:bodyPr/>
        <a:lstStyle/>
        <a:p>
          <a:endParaRPr lang="en-US"/>
        </a:p>
      </dgm:t>
    </dgm:pt>
    <dgm:pt modelId="{16C10388-54A0-4B4A-AD1A-CA8C6630DA55}">
      <dgm:prSet custT="1"/>
      <dgm:spPr/>
      <dgm:t>
        <a:bodyPr/>
        <a:lstStyle/>
        <a:p>
          <a:pPr algn="just"/>
          <a:r>
            <a:rPr lang="ms-MY" sz="1600" b="1" dirty="0"/>
            <a:t>PJKR</a:t>
          </a:r>
          <a:r>
            <a:rPr lang="ms-MY" sz="1600" dirty="0"/>
            <a:t> yang terlibat dalam urusan perolehan bertanggungjawab menandatangani surat akuan </a:t>
          </a:r>
          <a:r>
            <a:rPr lang="ms-MY" sz="1600" i="1" dirty="0"/>
            <a:t>Integrity Pact </a:t>
          </a:r>
          <a:r>
            <a:rPr lang="ms-MY" sz="1600" dirty="0"/>
            <a:t>yang berkaitan; </a:t>
          </a:r>
          <a:endParaRPr lang="en-US" sz="1600" dirty="0"/>
        </a:p>
      </dgm:t>
    </dgm:pt>
    <dgm:pt modelId="{253A0B6E-C87C-4218-A586-916926CD98A2}" type="parTrans" cxnId="{FFB4B7F3-7796-4055-845C-301AF8346F56}">
      <dgm:prSet/>
      <dgm:spPr/>
      <dgm:t>
        <a:bodyPr/>
        <a:lstStyle/>
        <a:p>
          <a:endParaRPr lang="en-US"/>
        </a:p>
      </dgm:t>
    </dgm:pt>
    <dgm:pt modelId="{8882CCD4-4657-40E7-AA87-95D71D9B45D2}" type="sibTrans" cxnId="{FFB4B7F3-7796-4055-845C-301AF8346F56}">
      <dgm:prSet/>
      <dgm:spPr/>
      <dgm:t>
        <a:bodyPr/>
        <a:lstStyle/>
        <a:p>
          <a:endParaRPr lang="en-US"/>
        </a:p>
      </dgm:t>
    </dgm:pt>
    <dgm:pt modelId="{9EEB0EF1-0BEE-46E0-A7B0-1B7D9605E301}">
      <dgm:prSet custT="1"/>
      <dgm:spPr/>
      <dgm:t>
        <a:bodyPr/>
        <a:lstStyle/>
        <a:p>
          <a:pPr algn="l"/>
          <a:endParaRPr lang="ms-MY" sz="1000" b="1" dirty="0"/>
        </a:p>
        <a:p>
          <a:pPr algn="just"/>
          <a:r>
            <a:rPr lang="ms-MY" sz="1600" b="1" dirty="0"/>
            <a:t>Pembida/perunding </a:t>
          </a:r>
          <a:r>
            <a:rPr lang="ms-MY" sz="1600" dirty="0"/>
            <a:t>yang terlibat dalam urusan perolehan bertanggungjawab menandatangani surat akuan </a:t>
          </a:r>
          <a:r>
            <a:rPr lang="ms-MY" sz="1600" i="1" dirty="0"/>
            <a:t>Integrity Pact </a:t>
          </a:r>
          <a:r>
            <a:rPr lang="ms-MY" sz="1600" dirty="0"/>
            <a:t>yang berkaitan</a:t>
          </a:r>
          <a:r>
            <a:rPr lang="ms-MY" sz="1400" dirty="0"/>
            <a:t>; </a:t>
          </a:r>
          <a:endParaRPr lang="en-US" sz="1400" dirty="0"/>
        </a:p>
      </dgm:t>
    </dgm:pt>
    <dgm:pt modelId="{5D2665D9-FE5E-4545-8603-9FE9534C13CF}" type="parTrans" cxnId="{20624905-D95E-435A-A99B-54394E74C257}">
      <dgm:prSet/>
      <dgm:spPr/>
      <dgm:t>
        <a:bodyPr/>
        <a:lstStyle/>
        <a:p>
          <a:endParaRPr lang="en-US"/>
        </a:p>
      </dgm:t>
    </dgm:pt>
    <dgm:pt modelId="{7402CC68-1D9D-4669-80D9-D9CF8C2739A0}" type="sibTrans" cxnId="{20624905-D95E-435A-A99B-54394E74C257}">
      <dgm:prSet/>
      <dgm:spPr/>
      <dgm:t>
        <a:bodyPr/>
        <a:lstStyle/>
        <a:p>
          <a:endParaRPr lang="en-US"/>
        </a:p>
      </dgm:t>
    </dgm:pt>
    <dgm:pt modelId="{FBC997D1-9D4C-45E9-9959-8D15C12821CA}">
      <dgm:prSet custT="1"/>
      <dgm:spPr/>
      <dgm:t>
        <a:bodyPr/>
        <a:lstStyle/>
        <a:p>
          <a:pPr algn="l"/>
          <a:endParaRPr lang="ms-MY" sz="1400" b="1" dirty="0"/>
        </a:p>
        <a:p>
          <a:pPr algn="just"/>
          <a:r>
            <a:rPr lang="ms-MY" sz="1600" b="1" dirty="0"/>
            <a:t>Urus Setia </a:t>
          </a:r>
          <a:r>
            <a:rPr lang="ms-MY" sz="1600" dirty="0"/>
            <a:t>bertanggungjawab memastikan semua surat akuan </a:t>
          </a:r>
          <a:r>
            <a:rPr lang="ms-MY" sz="1600" i="1" dirty="0"/>
            <a:t>Integrity Pact </a:t>
          </a:r>
          <a:r>
            <a:rPr lang="ms-MY" sz="1600" dirty="0"/>
            <a:t>yang berkaitan disedia dan diuruskan mengikut garis panduan yang terkini, termasuk didokumentasi dan disimpan untuk rujukan dari semasa ke semasa. </a:t>
          </a:r>
          <a:endParaRPr lang="en-US" sz="1600" dirty="0"/>
        </a:p>
      </dgm:t>
    </dgm:pt>
    <dgm:pt modelId="{296BF237-2797-4120-A89F-D155B62CF868}" type="parTrans" cxnId="{BDE6292B-0571-4F62-B26A-0954E8377C42}">
      <dgm:prSet/>
      <dgm:spPr/>
      <dgm:t>
        <a:bodyPr/>
        <a:lstStyle/>
        <a:p>
          <a:endParaRPr lang="en-US"/>
        </a:p>
      </dgm:t>
    </dgm:pt>
    <dgm:pt modelId="{5356423B-E6C5-42AB-8C4A-10A335FF3897}" type="sibTrans" cxnId="{BDE6292B-0571-4F62-B26A-0954E8377C42}">
      <dgm:prSet/>
      <dgm:spPr/>
      <dgm:t>
        <a:bodyPr/>
        <a:lstStyle/>
        <a:p>
          <a:endParaRPr lang="en-US"/>
        </a:p>
      </dgm:t>
    </dgm:pt>
    <dgm:pt modelId="{5F794005-5D5F-43EA-A419-A96D06C41AED}" type="pres">
      <dgm:prSet presAssocID="{61087A36-9C06-4351-AECF-C7B223385093}" presName="vert0" presStyleCnt="0">
        <dgm:presLayoutVars>
          <dgm:dir/>
          <dgm:animOne val="branch"/>
          <dgm:animLvl val="lvl"/>
        </dgm:presLayoutVars>
      </dgm:prSet>
      <dgm:spPr/>
    </dgm:pt>
    <dgm:pt modelId="{1CEB0066-568A-4C70-9FBF-EBCD2D87AD22}" type="pres">
      <dgm:prSet presAssocID="{A78A1E8D-459E-4257-9736-1972C399B48F}" presName="thickLine" presStyleLbl="alignNode1" presStyleIdx="0" presStyleCnt="4"/>
      <dgm:spPr/>
    </dgm:pt>
    <dgm:pt modelId="{87859D9A-619B-4065-83ED-65DE11C7D907}" type="pres">
      <dgm:prSet presAssocID="{A78A1E8D-459E-4257-9736-1972C399B48F}" presName="horz1" presStyleCnt="0"/>
      <dgm:spPr/>
    </dgm:pt>
    <dgm:pt modelId="{D4D62E7F-4034-471E-8197-6298F8F5CCDB}" type="pres">
      <dgm:prSet presAssocID="{A78A1E8D-459E-4257-9736-1972C399B48F}" presName="tx1" presStyleLbl="revTx" presStyleIdx="0" presStyleCnt="4" custScaleY="229568"/>
      <dgm:spPr/>
    </dgm:pt>
    <dgm:pt modelId="{07DFF04A-AE81-4BC7-A4D8-B3F858BAAE81}" type="pres">
      <dgm:prSet presAssocID="{A78A1E8D-459E-4257-9736-1972C399B48F}" presName="vert1" presStyleCnt="0"/>
      <dgm:spPr/>
    </dgm:pt>
    <dgm:pt modelId="{91CAFFD8-3910-4F72-B0F0-38FF9D9F9152}" type="pres">
      <dgm:prSet presAssocID="{16C10388-54A0-4B4A-AD1A-CA8C6630DA55}" presName="thickLine" presStyleLbl="alignNode1" presStyleIdx="1" presStyleCnt="4"/>
      <dgm:spPr/>
    </dgm:pt>
    <dgm:pt modelId="{2E90BD7A-94CC-4A0E-B2BB-4B1AEC30145B}" type="pres">
      <dgm:prSet presAssocID="{16C10388-54A0-4B4A-AD1A-CA8C6630DA55}" presName="horz1" presStyleCnt="0"/>
      <dgm:spPr/>
    </dgm:pt>
    <dgm:pt modelId="{E18C7C57-4278-403A-9E83-5A8400E58930}" type="pres">
      <dgm:prSet presAssocID="{16C10388-54A0-4B4A-AD1A-CA8C6630DA55}" presName="tx1" presStyleLbl="revTx" presStyleIdx="1" presStyleCnt="4" custScaleY="171105" custLinFactNeighborX="-92" custLinFactNeighborY="47659"/>
      <dgm:spPr/>
    </dgm:pt>
    <dgm:pt modelId="{A86A5019-DEF6-4BE2-843D-57789DCE9787}" type="pres">
      <dgm:prSet presAssocID="{16C10388-54A0-4B4A-AD1A-CA8C6630DA55}" presName="vert1" presStyleCnt="0"/>
      <dgm:spPr/>
    </dgm:pt>
    <dgm:pt modelId="{4C0E367E-6B73-47B9-8E3A-1CE3D2D3EA24}" type="pres">
      <dgm:prSet presAssocID="{9EEB0EF1-0BEE-46E0-A7B0-1B7D9605E301}" presName="thickLine" presStyleLbl="alignNode1" presStyleIdx="2" presStyleCnt="4"/>
      <dgm:spPr/>
    </dgm:pt>
    <dgm:pt modelId="{B66197FA-9B3C-4EF4-8436-A110A5C66A17}" type="pres">
      <dgm:prSet presAssocID="{9EEB0EF1-0BEE-46E0-A7B0-1B7D9605E301}" presName="horz1" presStyleCnt="0"/>
      <dgm:spPr/>
    </dgm:pt>
    <dgm:pt modelId="{C422CB62-2E08-40D9-94E8-4CEDB9E225DC}" type="pres">
      <dgm:prSet presAssocID="{9EEB0EF1-0BEE-46E0-A7B0-1B7D9605E301}" presName="tx1" presStyleLbl="revTx" presStyleIdx="2" presStyleCnt="4" custScaleY="144690"/>
      <dgm:spPr/>
    </dgm:pt>
    <dgm:pt modelId="{BF84D81C-650E-4D66-AF64-87A75D6B6510}" type="pres">
      <dgm:prSet presAssocID="{9EEB0EF1-0BEE-46E0-A7B0-1B7D9605E301}" presName="vert1" presStyleCnt="0"/>
      <dgm:spPr/>
    </dgm:pt>
    <dgm:pt modelId="{0173723D-625E-4D73-BEA3-10CFEF80E342}" type="pres">
      <dgm:prSet presAssocID="{FBC997D1-9D4C-45E9-9959-8D15C12821CA}" presName="thickLine" presStyleLbl="alignNode1" presStyleIdx="3" presStyleCnt="4"/>
      <dgm:spPr/>
    </dgm:pt>
    <dgm:pt modelId="{42814DA1-4DB3-4CD5-8379-7E55CD6727FE}" type="pres">
      <dgm:prSet presAssocID="{FBC997D1-9D4C-45E9-9959-8D15C12821CA}" presName="horz1" presStyleCnt="0"/>
      <dgm:spPr/>
    </dgm:pt>
    <dgm:pt modelId="{92DAF0C2-4DF5-4CD9-9356-891E60101225}" type="pres">
      <dgm:prSet presAssocID="{FBC997D1-9D4C-45E9-9959-8D15C12821CA}" presName="tx1" presStyleLbl="revTx" presStyleIdx="3" presStyleCnt="4" custScaleY="263354"/>
      <dgm:spPr/>
    </dgm:pt>
    <dgm:pt modelId="{9B624252-8FD8-4FA3-A0F2-9D8838CA7AA9}" type="pres">
      <dgm:prSet presAssocID="{FBC997D1-9D4C-45E9-9959-8D15C12821CA}" presName="vert1" presStyleCnt="0"/>
      <dgm:spPr/>
    </dgm:pt>
  </dgm:ptLst>
  <dgm:cxnLst>
    <dgm:cxn modelId="{20624905-D95E-435A-A99B-54394E74C257}" srcId="{61087A36-9C06-4351-AECF-C7B223385093}" destId="{9EEB0EF1-0BEE-46E0-A7B0-1B7D9605E301}" srcOrd="2" destOrd="0" parTransId="{5D2665D9-FE5E-4545-8603-9FE9534C13CF}" sibTransId="{7402CC68-1D9D-4669-80D9-D9CF8C2739A0}"/>
    <dgm:cxn modelId="{88E3D30A-5AAB-47EA-9E25-DC8396223A4A}" type="presOf" srcId="{16C10388-54A0-4B4A-AD1A-CA8C6630DA55}" destId="{E18C7C57-4278-403A-9E83-5A8400E58930}" srcOrd="0" destOrd="0" presId="urn:microsoft.com/office/officeart/2008/layout/LinedList"/>
    <dgm:cxn modelId="{430C1F2B-7A39-4746-80CD-DE7245BBDEDC}" srcId="{61087A36-9C06-4351-AECF-C7B223385093}" destId="{A78A1E8D-459E-4257-9736-1972C399B48F}" srcOrd="0" destOrd="0" parTransId="{9697735E-8013-4AA0-8F97-5904073D583E}" sibTransId="{249AB641-DCBF-485E-8C28-FFD4438A4F5A}"/>
    <dgm:cxn modelId="{BDE6292B-0571-4F62-B26A-0954E8377C42}" srcId="{61087A36-9C06-4351-AECF-C7B223385093}" destId="{FBC997D1-9D4C-45E9-9959-8D15C12821CA}" srcOrd="3" destOrd="0" parTransId="{296BF237-2797-4120-A89F-D155B62CF868}" sibTransId="{5356423B-E6C5-42AB-8C4A-10A335FF3897}"/>
    <dgm:cxn modelId="{88FB9238-1853-4E63-B69F-8D215601F4E6}" type="presOf" srcId="{FBC997D1-9D4C-45E9-9959-8D15C12821CA}" destId="{92DAF0C2-4DF5-4CD9-9356-891E60101225}" srcOrd="0" destOrd="0" presId="urn:microsoft.com/office/officeart/2008/layout/LinedList"/>
    <dgm:cxn modelId="{CAB2FE6F-4127-41D2-ADEA-4B704D5E4FA7}" type="presOf" srcId="{9EEB0EF1-0BEE-46E0-A7B0-1B7D9605E301}" destId="{C422CB62-2E08-40D9-94E8-4CEDB9E225DC}" srcOrd="0" destOrd="0" presId="urn:microsoft.com/office/officeart/2008/layout/LinedList"/>
    <dgm:cxn modelId="{018BE09E-C87A-4B86-956F-1418342AF7CB}" type="presOf" srcId="{61087A36-9C06-4351-AECF-C7B223385093}" destId="{5F794005-5D5F-43EA-A419-A96D06C41AED}" srcOrd="0" destOrd="0" presId="urn:microsoft.com/office/officeart/2008/layout/LinedList"/>
    <dgm:cxn modelId="{DEF8CBDE-BAFC-445C-960F-8E1835401D49}" type="presOf" srcId="{A78A1E8D-459E-4257-9736-1972C399B48F}" destId="{D4D62E7F-4034-471E-8197-6298F8F5CCDB}" srcOrd="0" destOrd="0" presId="urn:microsoft.com/office/officeart/2008/layout/LinedList"/>
    <dgm:cxn modelId="{FFB4B7F3-7796-4055-845C-301AF8346F56}" srcId="{61087A36-9C06-4351-AECF-C7B223385093}" destId="{16C10388-54A0-4B4A-AD1A-CA8C6630DA55}" srcOrd="1" destOrd="0" parTransId="{253A0B6E-C87C-4218-A586-916926CD98A2}" sibTransId="{8882CCD4-4657-40E7-AA87-95D71D9B45D2}"/>
    <dgm:cxn modelId="{1008EFD3-3AA5-4B7B-A143-C63A4474E56A}" type="presParOf" srcId="{5F794005-5D5F-43EA-A419-A96D06C41AED}" destId="{1CEB0066-568A-4C70-9FBF-EBCD2D87AD22}" srcOrd="0" destOrd="0" presId="urn:microsoft.com/office/officeart/2008/layout/LinedList"/>
    <dgm:cxn modelId="{6A13658E-60DC-4176-BCF7-DF89D399F5A3}" type="presParOf" srcId="{5F794005-5D5F-43EA-A419-A96D06C41AED}" destId="{87859D9A-619B-4065-83ED-65DE11C7D907}" srcOrd="1" destOrd="0" presId="urn:microsoft.com/office/officeart/2008/layout/LinedList"/>
    <dgm:cxn modelId="{0884E57E-3C01-423B-92C6-FC0A5EE65959}" type="presParOf" srcId="{87859D9A-619B-4065-83ED-65DE11C7D907}" destId="{D4D62E7F-4034-471E-8197-6298F8F5CCDB}" srcOrd="0" destOrd="0" presId="urn:microsoft.com/office/officeart/2008/layout/LinedList"/>
    <dgm:cxn modelId="{28827AA4-1CF5-4A6D-A100-BE7F7ACB3501}" type="presParOf" srcId="{87859D9A-619B-4065-83ED-65DE11C7D907}" destId="{07DFF04A-AE81-4BC7-A4D8-B3F858BAAE81}" srcOrd="1" destOrd="0" presId="urn:microsoft.com/office/officeart/2008/layout/LinedList"/>
    <dgm:cxn modelId="{F86D3161-D6EB-4204-98F3-EDDA050138B0}" type="presParOf" srcId="{5F794005-5D5F-43EA-A419-A96D06C41AED}" destId="{91CAFFD8-3910-4F72-B0F0-38FF9D9F9152}" srcOrd="2" destOrd="0" presId="urn:microsoft.com/office/officeart/2008/layout/LinedList"/>
    <dgm:cxn modelId="{6EAF5EB2-EAF5-4F83-90B2-490945230E7B}" type="presParOf" srcId="{5F794005-5D5F-43EA-A419-A96D06C41AED}" destId="{2E90BD7A-94CC-4A0E-B2BB-4B1AEC30145B}" srcOrd="3" destOrd="0" presId="urn:microsoft.com/office/officeart/2008/layout/LinedList"/>
    <dgm:cxn modelId="{8D90B2A6-93FF-4BC7-A0D3-182161EBE1D7}" type="presParOf" srcId="{2E90BD7A-94CC-4A0E-B2BB-4B1AEC30145B}" destId="{E18C7C57-4278-403A-9E83-5A8400E58930}" srcOrd="0" destOrd="0" presId="urn:microsoft.com/office/officeart/2008/layout/LinedList"/>
    <dgm:cxn modelId="{02612996-C1B0-454C-98C2-6CE0E7305490}" type="presParOf" srcId="{2E90BD7A-94CC-4A0E-B2BB-4B1AEC30145B}" destId="{A86A5019-DEF6-4BE2-843D-57789DCE9787}" srcOrd="1" destOrd="0" presId="urn:microsoft.com/office/officeart/2008/layout/LinedList"/>
    <dgm:cxn modelId="{0841DF94-96AB-4639-972C-D8225F3CC04D}" type="presParOf" srcId="{5F794005-5D5F-43EA-A419-A96D06C41AED}" destId="{4C0E367E-6B73-47B9-8E3A-1CE3D2D3EA24}" srcOrd="4" destOrd="0" presId="urn:microsoft.com/office/officeart/2008/layout/LinedList"/>
    <dgm:cxn modelId="{64969F71-DBC0-4617-BEE5-2BFCB2B7DB44}" type="presParOf" srcId="{5F794005-5D5F-43EA-A419-A96D06C41AED}" destId="{B66197FA-9B3C-4EF4-8436-A110A5C66A17}" srcOrd="5" destOrd="0" presId="urn:microsoft.com/office/officeart/2008/layout/LinedList"/>
    <dgm:cxn modelId="{145E987F-BC20-42FB-B9CB-02AB748D7390}" type="presParOf" srcId="{B66197FA-9B3C-4EF4-8436-A110A5C66A17}" destId="{C422CB62-2E08-40D9-94E8-4CEDB9E225DC}" srcOrd="0" destOrd="0" presId="urn:microsoft.com/office/officeart/2008/layout/LinedList"/>
    <dgm:cxn modelId="{847415A8-FB62-405E-AF01-044818D51481}" type="presParOf" srcId="{B66197FA-9B3C-4EF4-8436-A110A5C66A17}" destId="{BF84D81C-650E-4D66-AF64-87A75D6B6510}" srcOrd="1" destOrd="0" presId="urn:microsoft.com/office/officeart/2008/layout/LinedList"/>
    <dgm:cxn modelId="{92CA1228-648C-470B-AA01-43B93FAFA6F7}" type="presParOf" srcId="{5F794005-5D5F-43EA-A419-A96D06C41AED}" destId="{0173723D-625E-4D73-BEA3-10CFEF80E342}" srcOrd="6" destOrd="0" presId="urn:microsoft.com/office/officeart/2008/layout/LinedList"/>
    <dgm:cxn modelId="{5E87563F-C3F6-43DE-B69C-CA9B4897D6D7}" type="presParOf" srcId="{5F794005-5D5F-43EA-A419-A96D06C41AED}" destId="{42814DA1-4DB3-4CD5-8379-7E55CD6727FE}" srcOrd="7" destOrd="0" presId="urn:microsoft.com/office/officeart/2008/layout/LinedList"/>
    <dgm:cxn modelId="{EF067917-57A9-4410-A9F1-E4CC41007BB9}" type="presParOf" srcId="{42814DA1-4DB3-4CD5-8379-7E55CD6727FE}" destId="{92DAF0C2-4DF5-4CD9-9356-891E60101225}" srcOrd="0" destOrd="0" presId="urn:microsoft.com/office/officeart/2008/layout/LinedList"/>
    <dgm:cxn modelId="{D4024E38-D9A7-44A4-8628-0D7D107412EE}" type="presParOf" srcId="{42814DA1-4DB3-4CD5-8379-7E55CD6727FE}" destId="{9B624252-8FD8-4FA3-A0F2-9D8838CA7AA9}"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FF239-AAC7-4689-A198-854D395A6D8B}">
      <dsp:nvSpPr>
        <dsp:cNvPr id="0" name=""/>
        <dsp:cNvSpPr/>
      </dsp:nvSpPr>
      <dsp:spPr>
        <a:xfrm>
          <a:off x="0" y="642"/>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E6838F4-9863-466C-90D2-6C3B44E24E0C}">
      <dsp:nvSpPr>
        <dsp:cNvPr id="0" name=""/>
        <dsp:cNvSpPr/>
      </dsp:nvSpPr>
      <dsp:spPr>
        <a:xfrm>
          <a:off x="0" y="642"/>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err="1"/>
            <a:t>Peringkat</a:t>
          </a:r>
          <a:r>
            <a:rPr lang="en-MY" sz="1500" kern="1200" dirty="0"/>
            <a:t> </a:t>
          </a:r>
          <a:r>
            <a:rPr lang="en-MY" sz="1500" kern="1200" dirty="0" err="1"/>
            <a:t>Pelaksanaan</a:t>
          </a:r>
          <a:r>
            <a:rPr lang="en-MY" sz="1500" kern="1200" dirty="0"/>
            <a:t> Integrity Pact </a:t>
          </a:r>
          <a:r>
            <a:rPr lang="en-MY" sz="1500" kern="1200" dirty="0" err="1"/>
            <a:t>bagi</a:t>
          </a:r>
          <a:r>
            <a:rPr lang="en-MY" sz="1500" kern="1200" dirty="0"/>
            <a:t> </a:t>
          </a:r>
          <a:r>
            <a:rPr lang="en-MY" sz="1500" kern="1200" dirty="0" err="1"/>
            <a:t>Pegawai</a:t>
          </a:r>
          <a:r>
            <a:rPr lang="en-MY" sz="1500" kern="1200" dirty="0"/>
            <a:t> JKR yang </a:t>
          </a:r>
          <a:r>
            <a:rPr lang="en-MY" sz="1500" kern="1200" dirty="0" err="1"/>
            <a:t>Terlibat</a:t>
          </a:r>
          <a:r>
            <a:rPr lang="en-MY" sz="1500" kern="1200" dirty="0"/>
            <a:t> </a:t>
          </a:r>
          <a:r>
            <a:rPr lang="en-MY" sz="1500" kern="1200" dirty="0" err="1"/>
            <a:t>dalam</a:t>
          </a:r>
          <a:r>
            <a:rPr lang="en-MY" sz="1500" kern="1200" dirty="0"/>
            <a:t> </a:t>
          </a:r>
          <a:r>
            <a:rPr lang="en-MY" sz="1500" kern="1200" dirty="0" err="1"/>
            <a:t>Perolehan</a:t>
          </a:r>
          <a:r>
            <a:rPr lang="en-MY" sz="1500" kern="1200" dirty="0"/>
            <a:t> Kerajaan*</a:t>
          </a:r>
          <a:endParaRPr lang="en-US" sz="1500" kern="1200" dirty="0"/>
        </a:p>
      </dsp:txBody>
      <dsp:txXfrm>
        <a:off x="0" y="642"/>
        <a:ext cx="5124159" cy="751927"/>
      </dsp:txXfrm>
    </dsp:sp>
    <dsp:sp modelId="{13A73688-5CC0-4BB0-9940-2F52D81A54F4}">
      <dsp:nvSpPr>
        <dsp:cNvPr id="0" name=""/>
        <dsp:cNvSpPr/>
      </dsp:nvSpPr>
      <dsp:spPr>
        <a:xfrm>
          <a:off x="0" y="752570"/>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11AD491A-4FE1-4B75-8758-2EFBAFEF11E2}">
      <dsp:nvSpPr>
        <dsp:cNvPr id="0" name=""/>
        <dsp:cNvSpPr/>
      </dsp:nvSpPr>
      <dsp:spPr>
        <a:xfrm>
          <a:off x="0" y="752570"/>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err="1"/>
            <a:t>Peringkat</a:t>
          </a:r>
          <a:r>
            <a:rPr lang="en-MY" sz="1500" kern="1200" dirty="0"/>
            <a:t> </a:t>
          </a:r>
          <a:r>
            <a:rPr lang="en-MY" sz="1500" kern="1200" dirty="0" err="1"/>
            <a:t>Pelaksanaan</a:t>
          </a:r>
          <a:r>
            <a:rPr lang="en-MY" sz="1500" kern="1200" dirty="0"/>
            <a:t> Integrity Pact </a:t>
          </a:r>
          <a:r>
            <a:rPr lang="en-MY" sz="1500" kern="1200" dirty="0" err="1"/>
            <a:t>bagi</a:t>
          </a:r>
          <a:r>
            <a:rPr lang="en-MY" sz="1500" kern="1200" dirty="0"/>
            <a:t> Ahli </a:t>
          </a:r>
          <a:r>
            <a:rPr lang="en-MY" sz="1500" kern="1200" dirty="0" err="1"/>
            <a:t>Jawatankuasa</a:t>
          </a:r>
          <a:r>
            <a:rPr lang="en-MY" sz="1500" kern="1200" dirty="0"/>
            <a:t> </a:t>
          </a:r>
          <a:r>
            <a:rPr lang="en-MY" sz="1500" kern="1200" dirty="0" err="1"/>
            <a:t>Berkaitan</a:t>
          </a:r>
          <a:r>
            <a:rPr lang="en-MY" sz="1500" kern="1200" dirty="0"/>
            <a:t> </a:t>
          </a:r>
          <a:r>
            <a:rPr lang="en-MY" sz="1500" kern="1200" dirty="0" err="1"/>
            <a:t>Perolehan</a:t>
          </a:r>
          <a:r>
            <a:rPr lang="en-MY" sz="1500" kern="1200" dirty="0"/>
            <a:t>*</a:t>
          </a:r>
          <a:endParaRPr lang="en-US" sz="1500" kern="1200" dirty="0"/>
        </a:p>
      </dsp:txBody>
      <dsp:txXfrm>
        <a:off x="0" y="752570"/>
        <a:ext cx="5124159" cy="751927"/>
      </dsp:txXfrm>
    </dsp:sp>
    <dsp:sp modelId="{4BD627D8-ACFB-44FC-BF6E-86E21A0C5DE3}">
      <dsp:nvSpPr>
        <dsp:cNvPr id="0" name=""/>
        <dsp:cNvSpPr/>
      </dsp:nvSpPr>
      <dsp:spPr>
        <a:xfrm>
          <a:off x="0" y="1504498"/>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5A4D1B49-1907-4024-9C4F-C203D51CC8E7}">
      <dsp:nvSpPr>
        <dsp:cNvPr id="0" name=""/>
        <dsp:cNvSpPr/>
      </dsp:nvSpPr>
      <dsp:spPr>
        <a:xfrm>
          <a:off x="0" y="1504498"/>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err="1"/>
            <a:t>Peringkat</a:t>
          </a:r>
          <a:r>
            <a:rPr lang="en-MY" sz="1500" kern="1200" dirty="0"/>
            <a:t> </a:t>
          </a:r>
          <a:r>
            <a:rPr lang="en-MY" sz="1500" kern="1200" dirty="0" err="1"/>
            <a:t>Pelaksanaan</a:t>
          </a:r>
          <a:r>
            <a:rPr lang="en-MY" sz="1500" kern="1200" dirty="0"/>
            <a:t> Integrity Pact </a:t>
          </a:r>
          <a:r>
            <a:rPr lang="en-MY" sz="1500" kern="1200" dirty="0" err="1"/>
            <a:t>bagi</a:t>
          </a:r>
          <a:r>
            <a:rPr lang="en-MY" sz="1500" kern="1200" dirty="0"/>
            <a:t> Ahli </a:t>
          </a:r>
          <a:r>
            <a:rPr lang="en-MY" sz="1500" kern="1200" dirty="0" err="1"/>
            <a:t>Pihak</a:t>
          </a:r>
          <a:r>
            <a:rPr lang="en-MY" sz="1500" kern="1200" dirty="0"/>
            <a:t> </a:t>
          </a:r>
          <a:r>
            <a:rPr lang="en-MY" sz="1500" kern="1200" dirty="0" err="1"/>
            <a:t>Berkuasa</a:t>
          </a:r>
          <a:r>
            <a:rPr lang="en-MY" sz="1500" kern="1200" dirty="0"/>
            <a:t> </a:t>
          </a:r>
          <a:r>
            <a:rPr lang="en-MY" sz="1500" kern="1200" dirty="0" err="1"/>
            <a:t>Melulus</a:t>
          </a:r>
          <a:r>
            <a:rPr lang="en-MY" sz="1500" kern="1200" dirty="0"/>
            <a:t>*</a:t>
          </a:r>
          <a:endParaRPr lang="en-US" sz="1500" kern="1200" dirty="0"/>
        </a:p>
      </dsp:txBody>
      <dsp:txXfrm>
        <a:off x="0" y="1504498"/>
        <a:ext cx="5124159" cy="751927"/>
      </dsp:txXfrm>
    </dsp:sp>
    <dsp:sp modelId="{06446764-4D88-495F-B1E6-7CFC22EB001D}">
      <dsp:nvSpPr>
        <dsp:cNvPr id="0" name=""/>
        <dsp:cNvSpPr/>
      </dsp:nvSpPr>
      <dsp:spPr>
        <a:xfrm>
          <a:off x="0" y="2256425"/>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EE336E83-467D-4B13-AC02-A2E460AD79E6}">
      <dsp:nvSpPr>
        <dsp:cNvPr id="0" name=""/>
        <dsp:cNvSpPr/>
      </dsp:nvSpPr>
      <dsp:spPr>
        <a:xfrm>
          <a:off x="0" y="2256425"/>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err="1"/>
            <a:t>Peringkat</a:t>
          </a:r>
          <a:r>
            <a:rPr lang="en-MY" sz="1500" kern="1200" dirty="0"/>
            <a:t> </a:t>
          </a:r>
          <a:r>
            <a:rPr lang="en-MY" sz="1500" kern="1200" dirty="0" err="1"/>
            <a:t>Pelaksanaan</a:t>
          </a:r>
          <a:r>
            <a:rPr lang="en-MY" sz="1500" kern="1200" dirty="0"/>
            <a:t> Integrity Pact </a:t>
          </a:r>
          <a:r>
            <a:rPr lang="en-MY" sz="1500" kern="1200" dirty="0" err="1"/>
            <a:t>bagi</a:t>
          </a:r>
          <a:r>
            <a:rPr lang="en-MY" sz="1500" kern="1200" dirty="0"/>
            <a:t> </a:t>
          </a:r>
          <a:r>
            <a:rPr lang="en-MY" sz="1500" kern="1200" dirty="0" err="1"/>
            <a:t>Pembida</a:t>
          </a:r>
          <a:r>
            <a:rPr lang="en-MY" sz="1500" kern="1200" dirty="0"/>
            <a:t>*</a:t>
          </a:r>
          <a:endParaRPr lang="en-US" sz="1500" kern="1200" dirty="0"/>
        </a:p>
      </dsp:txBody>
      <dsp:txXfrm>
        <a:off x="0" y="2256425"/>
        <a:ext cx="5124159" cy="751927"/>
      </dsp:txXfrm>
    </dsp:sp>
    <dsp:sp modelId="{80A757A1-EA34-4B85-8FD2-6BBD03F1AECA}">
      <dsp:nvSpPr>
        <dsp:cNvPr id="0" name=""/>
        <dsp:cNvSpPr/>
      </dsp:nvSpPr>
      <dsp:spPr>
        <a:xfrm>
          <a:off x="0" y="3008353"/>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A0ABD7F1-968E-47D1-99FC-93C6026AC113}">
      <dsp:nvSpPr>
        <dsp:cNvPr id="0" name=""/>
        <dsp:cNvSpPr/>
      </dsp:nvSpPr>
      <dsp:spPr>
        <a:xfrm>
          <a:off x="0" y="3008353"/>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a:t>Integrity Pact </a:t>
          </a:r>
          <a:r>
            <a:rPr lang="en-MY" sz="1500" kern="1200" dirty="0" err="1"/>
            <a:t>bagi</a:t>
          </a:r>
          <a:r>
            <a:rPr lang="en-MY" sz="1500" kern="1200" dirty="0"/>
            <a:t> </a:t>
          </a:r>
          <a:r>
            <a:rPr lang="en-MY" sz="1500" kern="1200" dirty="0" err="1"/>
            <a:t>Pelantikan</a:t>
          </a:r>
          <a:r>
            <a:rPr lang="en-MY" sz="1500" kern="1200" dirty="0"/>
            <a:t> </a:t>
          </a:r>
          <a:r>
            <a:rPr lang="en-MY" sz="1500" kern="1200" dirty="0" err="1"/>
            <a:t>Perunding</a:t>
          </a:r>
          <a:r>
            <a:rPr lang="en-MY" sz="1500" kern="1200" dirty="0"/>
            <a:t>*</a:t>
          </a:r>
          <a:endParaRPr lang="en-US" sz="1500" kern="1200" dirty="0"/>
        </a:p>
      </dsp:txBody>
      <dsp:txXfrm>
        <a:off x="0" y="3008353"/>
        <a:ext cx="5124159" cy="751927"/>
      </dsp:txXfrm>
    </dsp:sp>
    <dsp:sp modelId="{DBE95B4F-4FDD-4970-BD3E-FA17D90716E2}">
      <dsp:nvSpPr>
        <dsp:cNvPr id="0" name=""/>
        <dsp:cNvSpPr/>
      </dsp:nvSpPr>
      <dsp:spPr>
        <a:xfrm>
          <a:off x="0" y="3760280"/>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A563766-26D1-4FB9-A876-322A01224EC5}">
      <dsp:nvSpPr>
        <dsp:cNvPr id="0" name=""/>
        <dsp:cNvSpPr/>
      </dsp:nvSpPr>
      <dsp:spPr>
        <a:xfrm>
          <a:off x="0" y="3760280"/>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err="1"/>
            <a:t>Pelaporan</a:t>
          </a:r>
          <a:r>
            <a:rPr lang="en-MY" sz="1500" kern="1200" dirty="0"/>
            <a:t> </a:t>
          </a:r>
          <a:r>
            <a:rPr lang="en-MY" sz="1500" kern="1200" dirty="0" err="1"/>
            <a:t>bulanan</a:t>
          </a:r>
          <a:r>
            <a:rPr lang="en-MY" sz="1500" kern="1200" dirty="0"/>
            <a:t> dan </a:t>
          </a:r>
          <a:r>
            <a:rPr lang="en-MY" sz="1500" kern="1200" dirty="0" err="1"/>
            <a:t>sukuan</a:t>
          </a:r>
          <a:r>
            <a:rPr lang="en-MY" sz="1500" kern="1200" dirty="0"/>
            <a:t>.</a:t>
          </a:r>
          <a:endParaRPr lang="en-US" sz="1500" kern="1200" dirty="0"/>
        </a:p>
      </dsp:txBody>
      <dsp:txXfrm>
        <a:off x="0" y="3760280"/>
        <a:ext cx="5124159" cy="751927"/>
      </dsp:txXfrm>
    </dsp:sp>
    <dsp:sp modelId="{DE879FB2-08C0-43D2-98DB-17EAE8786A81}">
      <dsp:nvSpPr>
        <dsp:cNvPr id="0" name=""/>
        <dsp:cNvSpPr/>
      </dsp:nvSpPr>
      <dsp:spPr>
        <a:xfrm>
          <a:off x="0" y="4512208"/>
          <a:ext cx="5124159" cy="0"/>
        </a:xfrm>
        <a:prstGeom prst="line">
          <a:avLst/>
        </a:prstGeom>
        <a:gradFill rotWithShape="0">
          <a:gsLst>
            <a:gs pos="0">
              <a:schemeClr val="dk2">
                <a:hueOff val="0"/>
                <a:satOff val="0"/>
                <a:lumOff val="0"/>
                <a:alphaOff val="0"/>
                <a:tint val="96000"/>
                <a:lumMod val="104000"/>
              </a:schemeClr>
            </a:gs>
            <a:gs pos="100000">
              <a:schemeClr val="dk2">
                <a:hueOff val="0"/>
                <a:satOff val="0"/>
                <a:lumOff val="0"/>
                <a:alphaOff val="0"/>
                <a:shade val="98000"/>
                <a:lumMod val="9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6946242-CC8B-4A72-B750-712DE3F86CC7}">
      <dsp:nvSpPr>
        <dsp:cNvPr id="0" name=""/>
        <dsp:cNvSpPr/>
      </dsp:nvSpPr>
      <dsp:spPr>
        <a:xfrm>
          <a:off x="0" y="4512208"/>
          <a:ext cx="5124159" cy="7519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just" defTabSz="666750">
            <a:lnSpc>
              <a:spcPct val="90000"/>
            </a:lnSpc>
            <a:spcBef>
              <a:spcPct val="0"/>
            </a:spcBef>
            <a:spcAft>
              <a:spcPct val="35000"/>
            </a:spcAft>
            <a:buNone/>
          </a:pPr>
          <a:r>
            <a:rPr lang="en-MY" sz="1500" kern="1200" dirty="0"/>
            <a:t>*</a:t>
          </a:r>
          <a:r>
            <a:rPr lang="en-MY" sz="1500" kern="1200" dirty="0" err="1"/>
            <a:t>kriteria</a:t>
          </a:r>
          <a:r>
            <a:rPr lang="en-MY" sz="1500" kern="1200" dirty="0"/>
            <a:t> </a:t>
          </a:r>
          <a:r>
            <a:rPr lang="en-MY" sz="1500" kern="1200" dirty="0" err="1"/>
            <a:t>sebagaimana</a:t>
          </a:r>
          <a:r>
            <a:rPr lang="en-MY" sz="1500" kern="1200" dirty="0"/>
            <a:t> yang </a:t>
          </a:r>
          <a:r>
            <a:rPr lang="en-MY" sz="1500" kern="1200" dirty="0" err="1"/>
            <a:t>diperuntukkan</a:t>
          </a:r>
          <a:r>
            <a:rPr lang="en-MY" sz="1500" kern="1200" dirty="0"/>
            <a:t> </a:t>
          </a:r>
          <a:r>
            <a:rPr lang="en-MY" sz="1500" kern="1200" dirty="0" err="1"/>
            <a:t>dalam</a:t>
          </a:r>
          <a:r>
            <a:rPr lang="en-MY" sz="1500" kern="1200" dirty="0"/>
            <a:t> </a:t>
          </a:r>
          <a:r>
            <a:rPr lang="en-MY" sz="1500" kern="1200" dirty="0" err="1"/>
            <a:t>Pekeliling</a:t>
          </a:r>
          <a:r>
            <a:rPr lang="en-MY" sz="1500" kern="1200" dirty="0"/>
            <a:t> </a:t>
          </a:r>
          <a:r>
            <a:rPr lang="en-MY" sz="1500" kern="1200" dirty="0" err="1"/>
            <a:t>Perbendaharaan</a:t>
          </a:r>
          <a:r>
            <a:rPr lang="en-MY" sz="1500" kern="1200" dirty="0"/>
            <a:t> </a:t>
          </a:r>
          <a:r>
            <a:rPr lang="en-MY" sz="1500" kern="1200" dirty="0" err="1"/>
            <a:t>Perolehan</a:t>
          </a:r>
          <a:r>
            <a:rPr lang="en-MY" sz="1500" kern="1200" dirty="0"/>
            <a:t> Kerajaan (PK) dan Surat </a:t>
          </a:r>
          <a:r>
            <a:rPr lang="en-MY" sz="1500" kern="1200" dirty="0" err="1"/>
            <a:t>Arahan</a:t>
          </a:r>
          <a:r>
            <a:rPr lang="en-MY" sz="1500" kern="1200" dirty="0"/>
            <a:t> KPKR </a:t>
          </a:r>
          <a:r>
            <a:rPr lang="en-MY" sz="1500" kern="1200" dirty="0" err="1"/>
            <a:t>terkini</a:t>
          </a:r>
          <a:r>
            <a:rPr lang="en-MY" sz="1500" kern="1200" dirty="0"/>
            <a:t> </a:t>
          </a:r>
          <a:r>
            <a:rPr lang="en-MY" sz="1500" kern="1200" dirty="0" err="1"/>
            <a:t>hendaklah</a:t>
          </a:r>
          <a:r>
            <a:rPr lang="en-MY" sz="1500" kern="1200" dirty="0"/>
            <a:t> </a:t>
          </a:r>
          <a:r>
            <a:rPr lang="en-MY" sz="1500" kern="1200" dirty="0" err="1"/>
            <a:t>dipatuhi</a:t>
          </a:r>
          <a:r>
            <a:rPr lang="en-MY" sz="1500" kern="1200" dirty="0"/>
            <a:t>.</a:t>
          </a:r>
          <a:endParaRPr lang="en-US" sz="1500" kern="1200" dirty="0"/>
        </a:p>
      </dsp:txBody>
      <dsp:txXfrm>
        <a:off x="0" y="4512208"/>
        <a:ext cx="5124159" cy="75192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F5B87F-9C9C-4AAD-9E59-B618DAEF8D29}">
      <dsp:nvSpPr>
        <dsp:cNvPr id="0" name=""/>
        <dsp:cNvSpPr/>
      </dsp:nvSpPr>
      <dsp:spPr>
        <a:xfrm>
          <a:off x="0" y="2570"/>
          <a:ext cx="5124159" cy="0"/>
        </a:xfrm>
        <a:prstGeom prst="line">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w="9525" cap="rnd" cmpd="sng" algn="ctr">
          <a:solidFill>
            <a:schemeClr val="accent2">
              <a:hueOff val="0"/>
              <a:satOff val="0"/>
              <a:lumOff val="0"/>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C8CA0A7-828E-4CF3-80D7-AC975E221B59}">
      <dsp:nvSpPr>
        <dsp:cNvPr id="0" name=""/>
        <dsp:cNvSpPr/>
      </dsp:nvSpPr>
      <dsp:spPr>
        <a:xfrm>
          <a:off x="0" y="2570"/>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ms-MY" sz="1900" b="1" kern="1200" dirty="0"/>
            <a:t>PK1.6 – Integriti Dalam Perolehan Kerajaan (Kuatkuasa 1 Jun 2022)-Peraturan berkaitan di PK 1.1/Perenggan 5 adalah terbatal</a:t>
          </a:r>
        </a:p>
        <a:p>
          <a:pPr marL="0" lvl="0" indent="0" algn="l" defTabSz="844550">
            <a:lnSpc>
              <a:spcPct val="90000"/>
            </a:lnSpc>
            <a:spcBef>
              <a:spcPct val="0"/>
            </a:spcBef>
            <a:spcAft>
              <a:spcPct val="35000"/>
            </a:spcAft>
            <a:buNone/>
          </a:pPr>
          <a:endParaRPr lang="ms-MY" sz="1900" b="1" strike="sngStrike" kern="1200" dirty="0"/>
        </a:p>
      </dsp:txBody>
      <dsp:txXfrm>
        <a:off x="0" y="2570"/>
        <a:ext cx="5124159" cy="1753212"/>
      </dsp:txXfrm>
    </dsp:sp>
    <dsp:sp modelId="{4AE51780-360E-4A3C-979A-284D91D76B7F}">
      <dsp:nvSpPr>
        <dsp:cNvPr id="0" name=""/>
        <dsp:cNvSpPr/>
      </dsp:nvSpPr>
      <dsp:spPr>
        <a:xfrm>
          <a:off x="0" y="1755783"/>
          <a:ext cx="5124159" cy="0"/>
        </a:xfrm>
        <a:prstGeom prst="line">
          <a:avLst/>
        </a:prstGeom>
        <a:gradFill rotWithShape="0">
          <a:gsLst>
            <a:gs pos="0">
              <a:schemeClr val="accent2">
                <a:hueOff val="226582"/>
                <a:satOff val="-23996"/>
                <a:lumOff val="-588"/>
                <a:alphaOff val="0"/>
                <a:tint val="96000"/>
                <a:lumMod val="104000"/>
              </a:schemeClr>
            </a:gs>
            <a:gs pos="100000">
              <a:schemeClr val="accent2">
                <a:hueOff val="226582"/>
                <a:satOff val="-23996"/>
                <a:lumOff val="-588"/>
                <a:alphaOff val="0"/>
                <a:shade val="98000"/>
                <a:lumMod val="94000"/>
              </a:schemeClr>
            </a:gs>
          </a:gsLst>
          <a:lin ang="5400000" scaled="0"/>
        </a:gradFill>
        <a:ln w="9525" cap="rnd" cmpd="sng" algn="ctr">
          <a:solidFill>
            <a:schemeClr val="accent2">
              <a:hueOff val="226582"/>
              <a:satOff val="-23996"/>
              <a:lumOff val="-588"/>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FC8B6BDA-8D62-4A92-A5D0-6BD2AD625A67}">
      <dsp:nvSpPr>
        <dsp:cNvPr id="0" name=""/>
        <dsp:cNvSpPr/>
      </dsp:nvSpPr>
      <dsp:spPr>
        <a:xfrm>
          <a:off x="0" y="1755783"/>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ms-MY" sz="1900" strike="sngStrike" kern="1200" dirty="0"/>
            <a:t>Surat Pekeliling Perbendaharaan Bilangan 10 Tahun 2010: Garis Panduan Pelaksanaan </a:t>
          </a:r>
          <a:r>
            <a:rPr lang="ms-MY" sz="1900" i="1" strike="sngStrike" kern="1200" dirty="0"/>
            <a:t>Integrity Pact </a:t>
          </a:r>
          <a:r>
            <a:rPr lang="ms-MY" sz="1900" strike="sngStrike" kern="1200" dirty="0"/>
            <a:t>Dalam Perolehan Kerajaan bertarikh 16 Disember 2010 dan PK1.1 Perenggan 5 Lampiran 1.2</a:t>
          </a:r>
        </a:p>
      </dsp:txBody>
      <dsp:txXfrm>
        <a:off x="0" y="1755783"/>
        <a:ext cx="5124159" cy="1753212"/>
      </dsp:txXfrm>
    </dsp:sp>
    <dsp:sp modelId="{89FCAA53-E53F-441E-9C2D-F2F06E63CCF5}">
      <dsp:nvSpPr>
        <dsp:cNvPr id="0" name=""/>
        <dsp:cNvSpPr/>
      </dsp:nvSpPr>
      <dsp:spPr>
        <a:xfrm>
          <a:off x="0" y="3508995"/>
          <a:ext cx="5124159" cy="0"/>
        </a:xfrm>
        <a:prstGeom prst="line">
          <a:avLst/>
        </a:prstGeom>
        <a:gradFill rotWithShape="0">
          <a:gsLst>
            <a:gs pos="0">
              <a:schemeClr val="accent2">
                <a:hueOff val="453165"/>
                <a:satOff val="-47993"/>
                <a:lumOff val="-1176"/>
                <a:alphaOff val="0"/>
                <a:tint val="96000"/>
                <a:lumMod val="104000"/>
              </a:schemeClr>
            </a:gs>
            <a:gs pos="100000">
              <a:schemeClr val="accent2">
                <a:hueOff val="453165"/>
                <a:satOff val="-47993"/>
                <a:lumOff val="-1176"/>
                <a:alphaOff val="0"/>
                <a:shade val="98000"/>
                <a:lumMod val="94000"/>
              </a:schemeClr>
            </a:gs>
          </a:gsLst>
          <a:lin ang="5400000" scaled="0"/>
        </a:gradFill>
        <a:ln w="9525" cap="rnd" cmpd="sng" algn="ctr">
          <a:solidFill>
            <a:schemeClr val="accent2">
              <a:hueOff val="453165"/>
              <a:satOff val="-47993"/>
              <a:lumOff val="-1176"/>
              <a:alphaOff val="0"/>
            </a:schemeClr>
          </a:solidFill>
          <a:prstDash val="solid"/>
        </a:ln>
        <a:effectLst>
          <a:outerShdw blurRad="38100" dist="25400" dir="5400000" rotWithShape="0">
            <a:srgbClr val="000000">
              <a:alpha val="25000"/>
            </a:srgbClr>
          </a:outerShdw>
        </a:effectLst>
      </dsp:spPr>
      <dsp:style>
        <a:lnRef idx="1">
          <a:scrgbClr r="0" g="0" b="0"/>
        </a:lnRef>
        <a:fillRef idx="3">
          <a:scrgbClr r="0" g="0" b="0"/>
        </a:fillRef>
        <a:effectRef idx="2">
          <a:scrgbClr r="0" g="0" b="0"/>
        </a:effectRef>
        <a:fontRef idx="minor">
          <a:schemeClr val="lt1"/>
        </a:fontRef>
      </dsp:style>
    </dsp:sp>
    <dsp:sp modelId="{D35691AA-F655-4FCD-8AB1-06892BEE5C55}">
      <dsp:nvSpPr>
        <dsp:cNvPr id="0" name=""/>
        <dsp:cNvSpPr/>
      </dsp:nvSpPr>
      <dsp:spPr>
        <a:xfrm>
          <a:off x="0" y="3508995"/>
          <a:ext cx="5124159" cy="17532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just" defTabSz="844550">
            <a:lnSpc>
              <a:spcPct val="90000"/>
            </a:lnSpc>
            <a:spcBef>
              <a:spcPct val="0"/>
            </a:spcBef>
            <a:spcAft>
              <a:spcPct val="35000"/>
            </a:spcAft>
            <a:buNone/>
          </a:pPr>
          <a:r>
            <a:rPr lang="ms-MY" sz="1900" strike="sngStrike" kern="1200" dirty="0"/>
            <a:t>Surat Arahan KPKR Bil 4/2010: Pelaksanaan Integrity Pact Dalam Perolehan Kerajaan bertarikh 2 Julai 2010</a:t>
          </a:r>
          <a:endParaRPr lang="en-US" sz="1900" strike="sngStrike" kern="1200" dirty="0"/>
        </a:p>
      </dsp:txBody>
      <dsp:txXfrm>
        <a:off x="0" y="3508995"/>
        <a:ext cx="5124159" cy="1753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267959-171E-4AB7-B653-6D6ECCD26EC8}">
      <dsp:nvSpPr>
        <dsp:cNvPr id="0" name=""/>
        <dsp:cNvSpPr/>
      </dsp:nvSpPr>
      <dsp:spPr>
        <a:xfrm>
          <a:off x="0" y="360142"/>
          <a:ext cx="5124159" cy="2850997"/>
        </a:xfrm>
        <a:prstGeom prst="roundRect">
          <a:avLst/>
        </a:prstGeom>
        <a:gradFill rotWithShape="0">
          <a:gsLst>
            <a:gs pos="0">
              <a:schemeClr val="accent5">
                <a:hueOff val="0"/>
                <a:satOff val="0"/>
                <a:lumOff val="0"/>
                <a:alphaOff val="0"/>
                <a:tint val="96000"/>
                <a:lumMod val="104000"/>
              </a:schemeClr>
            </a:gs>
            <a:gs pos="100000">
              <a:schemeClr val="accent5">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ms-MY" sz="1900" i="1" kern="1200" dirty="0"/>
            <a:t>Integrity Pact </a:t>
          </a:r>
          <a:r>
            <a:rPr lang="ms-MY" sz="1900" kern="1200" dirty="0"/>
            <a:t>merupakan </a:t>
          </a:r>
          <a:r>
            <a:rPr lang="ms-MY" sz="1900" b="0" kern="1200" dirty="0"/>
            <a:t>satu </a:t>
          </a:r>
          <a:r>
            <a:rPr lang="ms-MY" sz="1900" b="1" kern="1200" dirty="0"/>
            <a:t>proses pengisytiharan </a:t>
          </a:r>
          <a:r>
            <a:rPr lang="ms-MY" sz="1900" kern="1200" dirty="0"/>
            <a:t>oleh pembida/ rakan niaga/ orang awam </a:t>
          </a:r>
          <a:r>
            <a:rPr lang="ms-MY" sz="1900" b="1" kern="1200" dirty="0"/>
            <a:t>untuk tidak menawar atau memberi rasuah bagi mendapatkan kontrak atau sebagai ganjaran mendapatkan sesuatu kontrak dan bagi mempercepatkan sesuatu urusan Perolehan Kerajaan</a:t>
          </a:r>
          <a:r>
            <a:rPr lang="ms-MY" sz="1900" kern="1200" dirty="0"/>
            <a:t>. </a:t>
          </a:r>
          <a:endParaRPr lang="en-US" sz="1900" kern="1200" dirty="0"/>
        </a:p>
      </dsp:txBody>
      <dsp:txXfrm>
        <a:off x="139174" y="499316"/>
        <a:ext cx="4845811" cy="2572649"/>
      </dsp:txXfrm>
    </dsp:sp>
    <dsp:sp modelId="{849A6421-028C-49A8-AD3B-3A9C2ECD5B4F}">
      <dsp:nvSpPr>
        <dsp:cNvPr id="0" name=""/>
        <dsp:cNvSpPr/>
      </dsp:nvSpPr>
      <dsp:spPr>
        <a:xfrm>
          <a:off x="0" y="3265860"/>
          <a:ext cx="5124159" cy="2850997"/>
        </a:xfrm>
        <a:prstGeom prst="roundRect">
          <a:avLst/>
        </a:prstGeom>
        <a:gradFill rotWithShape="0">
          <a:gsLst>
            <a:gs pos="0">
              <a:schemeClr val="accent5">
                <a:hueOff val="4808133"/>
                <a:satOff val="-9764"/>
                <a:lumOff val="6275"/>
                <a:alphaOff val="0"/>
                <a:tint val="96000"/>
                <a:lumMod val="104000"/>
              </a:schemeClr>
            </a:gs>
            <a:gs pos="100000">
              <a:schemeClr val="accent5">
                <a:hueOff val="4808133"/>
                <a:satOff val="-9764"/>
                <a:lumOff val="6275"/>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ms-MY" sz="1900" kern="1200" dirty="0"/>
            <a:t>Pembida/ rakan niaga / orang awam dan pegawai Kerajaan akan menandatangani satu </a:t>
          </a:r>
          <a:r>
            <a:rPr lang="ms-MY" sz="1900" i="1" kern="1200" dirty="0"/>
            <a:t>‘pact’ </a:t>
          </a:r>
          <a:r>
            <a:rPr lang="ms-MY" sz="1900" kern="1200" dirty="0"/>
            <a:t>atau perjanjian untuk tidak melakukan perbuatan rasuah dalam pelaksanaan sesuatu kontrak serta menggariskan tindakan-tindakan yang boleh diambil sekiranya berlaku pelanggaran </a:t>
          </a:r>
          <a:r>
            <a:rPr lang="ms-MY" sz="1900" i="1" kern="1200" dirty="0"/>
            <a:t>‘pact’ </a:t>
          </a:r>
          <a:r>
            <a:rPr lang="ms-MY" sz="1900" kern="1200" dirty="0"/>
            <a:t>atau kontrak tersebut. </a:t>
          </a:r>
          <a:endParaRPr lang="en-US" sz="1900" kern="1200" dirty="0"/>
        </a:p>
      </dsp:txBody>
      <dsp:txXfrm>
        <a:off x="139174" y="3405034"/>
        <a:ext cx="4845811" cy="25726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EB0066-568A-4C70-9FBF-EBCD2D87AD22}">
      <dsp:nvSpPr>
        <dsp:cNvPr id="0" name=""/>
        <dsp:cNvSpPr/>
      </dsp:nvSpPr>
      <dsp:spPr>
        <a:xfrm>
          <a:off x="0" y="2904"/>
          <a:ext cx="495126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D62E7F-4034-471E-8197-6298F8F5CCDB}">
      <dsp:nvSpPr>
        <dsp:cNvPr id="0" name=""/>
        <dsp:cNvSpPr/>
      </dsp:nvSpPr>
      <dsp:spPr>
        <a:xfrm>
          <a:off x="0" y="2904"/>
          <a:ext cx="4946433" cy="1734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ms-MY" sz="1600" b="1" kern="1200" dirty="0"/>
            <a:t>KPKR/TKPKR/PB/KUB </a:t>
          </a:r>
          <a:r>
            <a:rPr lang="ms-MY" sz="1600" kern="1200" dirty="0"/>
            <a:t>adalah bertanggungjawab menandatangani surat akuan </a:t>
          </a:r>
          <a:r>
            <a:rPr lang="ms-MY" sz="1600" i="1" kern="1200" dirty="0"/>
            <a:t>Integrity Pact </a:t>
          </a:r>
          <a:r>
            <a:rPr lang="ms-MY" sz="1600" kern="1200" dirty="0"/>
            <a:t>yang berkaitan sebagai AJK Perolehan/Ahli Lembaga Perolehan dan menjadi saksi terhadap kakitangan dikalangan PJKR yang menandatangani surat akuan </a:t>
          </a:r>
          <a:r>
            <a:rPr lang="ms-MY" sz="1600" i="1" kern="1200" dirty="0"/>
            <a:t>Integrity Pact</a:t>
          </a:r>
          <a:r>
            <a:rPr lang="ms-MY" sz="1600" kern="1200" dirty="0"/>
            <a:t>; </a:t>
          </a:r>
        </a:p>
        <a:p>
          <a:pPr marL="0" lvl="0" indent="0" algn="l" defTabSz="711200">
            <a:lnSpc>
              <a:spcPct val="90000"/>
            </a:lnSpc>
            <a:spcBef>
              <a:spcPct val="0"/>
            </a:spcBef>
            <a:spcAft>
              <a:spcPct val="35000"/>
            </a:spcAft>
            <a:buNone/>
          </a:pPr>
          <a:endParaRPr lang="en-US" sz="1000" kern="1200" dirty="0"/>
        </a:p>
      </dsp:txBody>
      <dsp:txXfrm>
        <a:off x="0" y="2904"/>
        <a:ext cx="4946433" cy="1734027"/>
      </dsp:txXfrm>
    </dsp:sp>
    <dsp:sp modelId="{91CAFFD8-3910-4F72-B0F0-38FF9D9F9152}">
      <dsp:nvSpPr>
        <dsp:cNvPr id="0" name=""/>
        <dsp:cNvSpPr/>
      </dsp:nvSpPr>
      <dsp:spPr>
        <a:xfrm>
          <a:off x="0" y="1736932"/>
          <a:ext cx="495126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8C7C57-4278-403A-9E83-5A8400E58930}">
      <dsp:nvSpPr>
        <dsp:cNvPr id="0" name=""/>
        <dsp:cNvSpPr/>
      </dsp:nvSpPr>
      <dsp:spPr>
        <a:xfrm>
          <a:off x="0" y="2096921"/>
          <a:ext cx="4946433" cy="12924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just" defTabSz="711200">
            <a:lnSpc>
              <a:spcPct val="90000"/>
            </a:lnSpc>
            <a:spcBef>
              <a:spcPct val="0"/>
            </a:spcBef>
            <a:spcAft>
              <a:spcPct val="35000"/>
            </a:spcAft>
            <a:buNone/>
          </a:pPr>
          <a:r>
            <a:rPr lang="ms-MY" sz="1600" b="1" kern="1200" dirty="0"/>
            <a:t>PJKR</a:t>
          </a:r>
          <a:r>
            <a:rPr lang="ms-MY" sz="1600" kern="1200" dirty="0"/>
            <a:t> yang terlibat dalam urusan perolehan bertanggungjawab menandatangani surat akuan </a:t>
          </a:r>
          <a:r>
            <a:rPr lang="ms-MY" sz="1600" i="1" kern="1200" dirty="0"/>
            <a:t>Integrity Pact </a:t>
          </a:r>
          <a:r>
            <a:rPr lang="ms-MY" sz="1600" kern="1200" dirty="0"/>
            <a:t>yang berkaitan; </a:t>
          </a:r>
          <a:endParaRPr lang="en-US" sz="1600" kern="1200" dirty="0"/>
        </a:p>
      </dsp:txBody>
      <dsp:txXfrm>
        <a:off x="0" y="2096921"/>
        <a:ext cx="4946433" cy="1292430"/>
      </dsp:txXfrm>
    </dsp:sp>
    <dsp:sp modelId="{4C0E367E-6B73-47B9-8E3A-1CE3D2D3EA24}">
      <dsp:nvSpPr>
        <dsp:cNvPr id="0" name=""/>
        <dsp:cNvSpPr/>
      </dsp:nvSpPr>
      <dsp:spPr>
        <a:xfrm>
          <a:off x="0" y="3029362"/>
          <a:ext cx="495126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22CB62-2E08-40D9-94E8-4CEDB9E225DC}">
      <dsp:nvSpPr>
        <dsp:cNvPr id="0" name=""/>
        <dsp:cNvSpPr/>
      </dsp:nvSpPr>
      <dsp:spPr>
        <a:xfrm>
          <a:off x="0" y="3029362"/>
          <a:ext cx="4946433" cy="10929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endParaRPr lang="ms-MY" sz="1000" b="1" kern="1200" dirty="0"/>
        </a:p>
        <a:p>
          <a:pPr marL="0" lvl="0" indent="0" algn="just" defTabSz="444500">
            <a:lnSpc>
              <a:spcPct val="90000"/>
            </a:lnSpc>
            <a:spcBef>
              <a:spcPct val="0"/>
            </a:spcBef>
            <a:spcAft>
              <a:spcPct val="35000"/>
            </a:spcAft>
            <a:buNone/>
          </a:pPr>
          <a:r>
            <a:rPr lang="ms-MY" sz="1600" b="1" kern="1200" dirty="0"/>
            <a:t>Pembida/perunding </a:t>
          </a:r>
          <a:r>
            <a:rPr lang="ms-MY" sz="1600" kern="1200" dirty="0"/>
            <a:t>yang terlibat dalam urusan perolehan bertanggungjawab menandatangani surat akuan </a:t>
          </a:r>
          <a:r>
            <a:rPr lang="ms-MY" sz="1600" i="1" kern="1200" dirty="0"/>
            <a:t>Integrity Pact </a:t>
          </a:r>
          <a:r>
            <a:rPr lang="ms-MY" sz="1600" kern="1200" dirty="0"/>
            <a:t>yang berkaitan</a:t>
          </a:r>
          <a:r>
            <a:rPr lang="ms-MY" sz="1400" kern="1200" dirty="0"/>
            <a:t>; </a:t>
          </a:r>
          <a:endParaRPr lang="en-US" sz="1400" kern="1200" dirty="0"/>
        </a:p>
      </dsp:txBody>
      <dsp:txXfrm>
        <a:off x="0" y="3029362"/>
        <a:ext cx="4946433" cy="1092906"/>
      </dsp:txXfrm>
    </dsp:sp>
    <dsp:sp modelId="{0173723D-625E-4D73-BEA3-10CFEF80E342}">
      <dsp:nvSpPr>
        <dsp:cNvPr id="0" name=""/>
        <dsp:cNvSpPr/>
      </dsp:nvSpPr>
      <dsp:spPr>
        <a:xfrm>
          <a:off x="0" y="4122269"/>
          <a:ext cx="4951269" cy="0"/>
        </a:xfrm>
        <a:prstGeom prst="line">
          <a:avLst/>
        </a:prstGeom>
        <a:solidFill>
          <a:schemeClr val="accent1">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DAF0C2-4DF5-4CD9-9356-891E60101225}">
      <dsp:nvSpPr>
        <dsp:cNvPr id="0" name=""/>
        <dsp:cNvSpPr/>
      </dsp:nvSpPr>
      <dsp:spPr>
        <a:xfrm>
          <a:off x="0" y="4122269"/>
          <a:ext cx="4946433" cy="19892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ms-MY" sz="1400" b="1" kern="1200" dirty="0"/>
        </a:p>
        <a:p>
          <a:pPr marL="0" lvl="0" indent="0" algn="just" defTabSz="622300">
            <a:lnSpc>
              <a:spcPct val="90000"/>
            </a:lnSpc>
            <a:spcBef>
              <a:spcPct val="0"/>
            </a:spcBef>
            <a:spcAft>
              <a:spcPct val="35000"/>
            </a:spcAft>
            <a:buNone/>
          </a:pPr>
          <a:r>
            <a:rPr lang="ms-MY" sz="1600" b="1" kern="1200" dirty="0"/>
            <a:t>Urus Setia </a:t>
          </a:r>
          <a:r>
            <a:rPr lang="ms-MY" sz="1600" kern="1200" dirty="0"/>
            <a:t>bertanggungjawab memastikan semua surat akuan </a:t>
          </a:r>
          <a:r>
            <a:rPr lang="ms-MY" sz="1600" i="1" kern="1200" dirty="0"/>
            <a:t>Integrity Pact </a:t>
          </a:r>
          <a:r>
            <a:rPr lang="ms-MY" sz="1600" kern="1200" dirty="0"/>
            <a:t>yang berkaitan disedia dan diuruskan mengikut garis panduan yang terkini, termasuk didokumentasi dan disimpan untuk rujukan dari semasa ke semasa. </a:t>
          </a:r>
          <a:endParaRPr lang="en-US" sz="1600" kern="1200" dirty="0"/>
        </a:p>
      </dsp:txBody>
      <dsp:txXfrm>
        <a:off x="0" y="4122269"/>
        <a:ext cx="4946433" cy="198922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ms-MY"/>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0931B564-15A4-45E5-A068-2DC2B1504768}" type="datetimeFigureOut">
              <a:rPr lang="ms-MY" smtClean="0"/>
              <a:t>26/07/2022</a:t>
            </a:fld>
            <a:endParaRPr lang="ms-MY"/>
          </a:p>
        </p:txBody>
      </p:sp>
      <p:sp>
        <p:nvSpPr>
          <p:cNvPr id="4" name="Slide Image Placeholder 3"/>
          <p:cNvSpPr>
            <a:spLocks noGrp="1" noRot="1" noChangeAspect="1"/>
          </p:cNvSpPr>
          <p:nvPr>
            <p:ph type="sldImg" idx="2"/>
          </p:nvPr>
        </p:nvSpPr>
        <p:spPr>
          <a:xfrm>
            <a:off x="1101725" y="1239838"/>
            <a:ext cx="4465638" cy="3351212"/>
          </a:xfrm>
          <a:prstGeom prst="rect">
            <a:avLst/>
          </a:prstGeom>
          <a:noFill/>
          <a:ln w="12700">
            <a:solidFill>
              <a:prstClr val="black"/>
            </a:solidFill>
          </a:ln>
        </p:spPr>
        <p:txBody>
          <a:bodyPr vert="horz" lIns="91440" tIns="45720" rIns="91440" bIns="45720" rtlCol="0" anchor="ctr"/>
          <a:lstStyle/>
          <a:p>
            <a:endParaRPr lang="ms-MY"/>
          </a:p>
        </p:txBody>
      </p:sp>
      <p:sp>
        <p:nvSpPr>
          <p:cNvPr id="5" name="Notes Placeholder 4"/>
          <p:cNvSpPr>
            <a:spLocks noGrp="1"/>
          </p:cNvSpPr>
          <p:nvPr>
            <p:ph type="body" sz="quarter" idx="3"/>
          </p:nvPr>
        </p:nvSpPr>
        <p:spPr>
          <a:xfrm>
            <a:off x="666909" y="4777196"/>
            <a:ext cx="533527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6" name="Footer Placeholder 5"/>
          <p:cNvSpPr>
            <a:spLocks noGrp="1"/>
          </p:cNvSpPr>
          <p:nvPr>
            <p:ph type="ftr" sz="quarter" idx="4"/>
          </p:nvPr>
        </p:nvSpPr>
        <p:spPr>
          <a:xfrm>
            <a:off x="0" y="9428585"/>
            <a:ext cx="2889938" cy="498055"/>
          </a:xfrm>
          <a:prstGeom prst="rect">
            <a:avLst/>
          </a:prstGeom>
        </p:spPr>
        <p:txBody>
          <a:bodyPr vert="horz" lIns="91440" tIns="45720" rIns="91440" bIns="45720" rtlCol="0" anchor="b"/>
          <a:lstStyle>
            <a:lvl1pPr algn="l">
              <a:defRPr sz="1200"/>
            </a:lvl1pPr>
          </a:lstStyle>
          <a:p>
            <a:endParaRPr lang="ms-MY"/>
          </a:p>
        </p:txBody>
      </p:sp>
      <p:sp>
        <p:nvSpPr>
          <p:cNvPr id="7" name="Slide Number Placeholder 6"/>
          <p:cNvSpPr>
            <a:spLocks noGrp="1"/>
          </p:cNvSpPr>
          <p:nvPr>
            <p:ph type="sldNum" sz="quarter" idx="5"/>
          </p:nvPr>
        </p:nvSpPr>
        <p:spPr>
          <a:xfrm>
            <a:off x="3777607" y="9428585"/>
            <a:ext cx="2889938" cy="498055"/>
          </a:xfrm>
          <a:prstGeom prst="rect">
            <a:avLst/>
          </a:prstGeom>
        </p:spPr>
        <p:txBody>
          <a:bodyPr vert="horz" lIns="91440" tIns="45720" rIns="91440" bIns="45720" rtlCol="0" anchor="b"/>
          <a:lstStyle>
            <a:lvl1pPr algn="r">
              <a:defRPr sz="1200"/>
            </a:lvl1pPr>
          </a:lstStyle>
          <a:p>
            <a:fld id="{6AE6D958-B2A2-4C69-9330-4263C280AF5E}" type="slidenum">
              <a:rPr lang="ms-MY" smtClean="0"/>
              <a:t>‹#›</a:t>
            </a:fld>
            <a:endParaRPr lang="ms-MY"/>
          </a:p>
        </p:txBody>
      </p:sp>
    </p:spTree>
    <p:extLst>
      <p:ext uri="{BB962C8B-B14F-4D97-AF65-F5344CB8AC3E}">
        <p14:creationId xmlns:p14="http://schemas.microsoft.com/office/powerpoint/2010/main" val="194429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s-MY" dirty="0"/>
          </a:p>
        </p:txBody>
      </p:sp>
      <p:sp>
        <p:nvSpPr>
          <p:cNvPr id="4" name="Slide Number Placeholder 3"/>
          <p:cNvSpPr>
            <a:spLocks noGrp="1"/>
          </p:cNvSpPr>
          <p:nvPr>
            <p:ph type="sldNum" sz="quarter" idx="5"/>
          </p:nvPr>
        </p:nvSpPr>
        <p:spPr/>
        <p:txBody>
          <a:bodyPr/>
          <a:lstStyle/>
          <a:p>
            <a:fld id="{6AE6D958-B2A2-4C69-9330-4263C280AF5E}" type="slidenum">
              <a:rPr lang="ms-MY" smtClean="0"/>
              <a:t>32</a:t>
            </a:fld>
            <a:endParaRPr lang="ms-MY"/>
          </a:p>
        </p:txBody>
      </p:sp>
    </p:spTree>
    <p:extLst>
      <p:ext uri="{BB962C8B-B14F-4D97-AF65-F5344CB8AC3E}">
        <p14:creationId xmlns:p14="http://schemas.microsoft.com/office/powerpoint/2010/main" val="3526200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1930906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2738822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E1F3DF-51B8-42D4-9747-632D819D34E6}" type="slidenum">
              <a:rPr lang="ms-MY" smtClean="0"/>
              <a:t>‹#›</a:t>
            </a:fld>
            <a:endParaRPr lang="ms-MY"/>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13222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819418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E1F3DF-51B8-42D4-9747-632D819D34E6}" type="slidenum">
              <a:rPr lang="ms-MY" smtClean="0"/>
              <a:t>‹#›</a:t>
            </a:fld>
            <a:endParaRPr lang="ms-MY"/>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39600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5463073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19955756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417209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3462953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158219-ED9C-47F1-A21F-89D117669F1E}" type="datetimeFigureOut">
              <a:rPr lang="ms-MY" smtClean="0"/>
              <a:t>26/07/2022</a:t>
            </a:fld>
            <a:endParaRPr lang="ms-MY"/>
          </a:p>
        </p:txBody>
      </p:sp>
      <p:sp>
        <p:nvSpPr>
          <p:cNvPr id="5" name="Footer Placeholder 4"/>
          <p:cNvSpPr>
            <a:spLocks noGrp="1"/>
          </p:cNvSpPr>
          <p:nvPr>
            <p:ph type="ftr" sz="quarter" idx="11"/>
          </p:nvPr>
        </p:nvSpPr>
        <p:spPr/>
        <p:txBody>
          <a:bodyPr/>
          <a:lstStyle/>
          <a:p>
            <a:endParaRPr lang="ms-MY"/>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1687987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3229221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158219-ED9C-47F1-A21F-89D117669F1E}" type="datetimeFigureOut">
              <a:rPr lang="ms-MY" smtClean="0"/>
              <a:t>26/07/2022</a:t>
            </a:fld>
            <a:endParaRPr lang="ms-MY"/>
          </a:p>
        </p:txBody>
      </p:sp>
      <p:sp>
        <p:nvSpPr>
          <p:cNvPr id="8" name="Footer Placeholder 7"/>
          <p:cNvSpPr>
            <a:spLocks noGrp="1"/>
          </p:cNvSpPr>
          <p:nvPr>
            <p:ph type="ftr" sz="quarter" idx="11"/>
          </p:nvPr>
        </p:nvSpPr>
        <p:spPr/>
        <p:txBody>
          <a:bodyPr/>
          <a:lstStyle/>
          <a:p>
            <a:endParaRPr lang="ms-MY"/>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18803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158219-ED9C-47F1-A21F-89D117669F1E}" type="datetimeFigureOut">
              <a:rPr lang="ms-MY" smtClean="0"/>
              <a:t>26/07/2022</a:t>
            </a:fld>
            <a:endParaRPr lang="ms-MY"/>
          </a:p>
        </p:txBody>
      </p:sp>
      <p:sp>
        <p:nvSpPr>
          <p:cNvPr id="4" name="Footer Placeholder 3"/>
          <p:cNvSpPr>
            <a:spLocks noGrp="1"/>
          </p:cNvSpPr>
          <p:nvPr>
            <p:ph type="ftr" sz="quarter" idx="11"/>
          </p:nvPr>
        </p:nvSpPr>
        <p:spPr/>
        <p:txBody>
          <a:bodyPr/>
          <a:lstStyle/>
          <a:p>
            <a:endParaRPr lang="ms-MY"/>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149124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158219-ED9C-47F1-A21F-89D117669F1E}" type="datetimeFigureOut">
              <a:rPr lang="ms-MY" smtClean="0"/>
              <a:t>26/07/2022</a:t>
            </a:fld>
            <a:endParaRPr lang="ms-MY"/>
          </a:p>
        </p:txBody>
      </p:sp>
      <p:sp>
        <p:nvSpPr>
          <p:cNvPr id="3" name="Footer Placeholder 2"/>
          <p:cNvSpPr>
            <a:spLocks noGrp="1"/>
          </p:cNvSpPr>
          <p:nvPr>
            <p:ph type="ftr" sz="quarter" idx="11"/>
          </p:nvPr>
        </p:nvSpPr>
        <p:spPr/>
        <p:txBody>
          <a:bodyPr/>
          <a:lstStyle/>
          <a:p>
            <a:endParaRPr lang="ms-MY"/>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265256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80097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158219-ED9C-47F1-A21F-89D117669F1E}" type="datetimeFigureOut">
              <a:rPr lang="ms-MY" smtClean="0"/>
              <a:t>26/07/2022</a:t>
            </a:fld>
            <a:endParaRPr lang="ms-MY"/>
          </a:p>
        </p:txBody>
      </p:sp>
      <p:sp>
        <p:nvSpPr>
          <p:cNvPr id="6" name="Footer Placeholder 5"/>
          <p:cNvSpPr>
            <a:spLocks noGrp="1"/>
          </p:cNvSpPr>
          <p:nvPr>
            <p:ph type="ftr" sz="quarter" idx="11"/>
          </p:nvPr>
        </p:nvSpPr>
        <p:spPr/>
        <p:txBody>
          <a:bodyPr/>
          <a:lstStyle/>
          <a:p>
            <a:endParaRPr lang="ms-MY"/>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29E1F3DF-51B8-42D4-9747-632D819D34E6}" type="slidenum">
              <a:rPr lang="ms-MY" smtClean="0"/>
              <a:t>‹#›</a:t>
            </a:fld>
            <a:endParaRPr lang="ms-MY"/>
          </a:p>
        </p:txBody>
      </p:sp>
    </p:spTree>
    <p:extLst>
      <p:ext uri="{BB962C8B-B14F-4D97-AF65-F5344CB8AC3E}">
        <p14:creationId xmlns:p14="http://schemas.microsoft.com/office/powerpoint/2010/main" val="294189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24158219-ED9C-47F1-A21F-89D117669F1E}" type="datetimeFigureOut">
              <a:rPr lang="ms-MY" smtClean="0"/>
              <a:t>26/07/2022</a:t>
            </a:fld>
            <a:endParaRPr lang="ms-MY"/>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ms-MY"/>
          </a:p>
        </p:txBody>
      </p:sp>
      <p:sp>
        <p:nvSpPr>
          <p:cNvPr id="6" name="Slide Number Placeholder 5"/>
          <p:cNvSpPr>
            <a:spLocks noGrp="1"/>
          </p:cNvSpPr>
          <p:nvPr>
            <p:ph type="sldNum" sz="quarter" idx="4"/>
          </p:nvPr>
        </p:nvSpPr>
        <p:spPr>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29E1F3DF-51B8-42D4-9747-632D819D34E6}" type="slidenum">
              <a:rPr lang="ms-MY" smtClean="0"/>
              <a:t>‹#›</a:t>
            </a:fld>
            <a:endParaRPr lang="ms-MY"/>
          </a:p>
        </p:txBody>
      </p:sp>
    </p:spTree>
    <p:extLst>
      <p:ext uri="{BB962C8B-B14F-4D97-AF65-F5344CB8AC3E}">
        <p14:creationId xmlns:p14="http://schemas.microsoft.com/office/powerpoint/2010/main" val="1578305034"/>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57ABABA7-0420-4200-9B65-1C1967CE9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7A03E380-9CD1-4ABA-A763-9F9D252B890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4507495" y="0"/>
            <a:ext cx="4632727" cy="6853245"/>
            <a:chOff x="2487613" y="285750"/>
            <a:chExt cx="2428876" cy="5654676"/>
          </a:xfrm>
          <a:solidFill>
            <a:schemeClr val="bg2">
              <a:lumMod val="90000"/>
            </a:schemeClr>
          </a:solidFill>
        </p:grpSpPr>
        <p:sp>
          <p:nvSpPr>
            <p:cNvPr id="34" name="Freeform 11">
              <a:extLst>
                <a:ext uri="{FF2B5EF4-FFF2-40B4-BE49-F238E27FC236}">
                  <a16:creationId xmlns:a16="http://schemas.microsoft.com/office/drawing/2014/main" id="{66E01B84-4C2B-4DE5-90C8-9C4001A75B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35" name="Freeform 12">
              <a:extLst>
                <a:ext uri="{FF2B5EF4-FFF2-40B4-BE49-F238E27FC236}">
                  <a16:creationId xmlns:a16="http://schemas.microsoft.com/office/drawing/2014/main" id="{64CE5A7A-D5C5-4FE5-860C-0B5748FDE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36" name="Freeform 13">
              <a:extLst>
                <a:ext uri="{FF2B5EF4-FFF2-40B4-BE49-F238E27FC236}">
                  <a16:creationId xmlns:a16="http://schemas.microsoft.com/office/drawing/2014/main" id="{016A7D2A-6EEA-47B8-A763-7D82E41B3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37" name="Freeform 14">
              <a:extLst>
                <a:ext uri="{FF2B5EF4-FFF2-40B4-BE49-F238E27FC236}">
                  <a16:creationId xmlns:a16="http://schemas.microsoft.com/office/drawing/2014/main" id="{E758F6E7-6DEC-48D0-ACB1-E5E26B13E6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38" name="Freeform 15">
              <a:extLst>
                <a:ext uri="{FF2B5EF4-FFF2-40B4-BE49-F238E27FC236}">
                  <a16:creationId xmlns:a16="http://schemas.microsoft.com/office/drawing/2014/main" id="{B56657FF-C027-42E7-859B-902929B6FA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39" name="Freeform 16">
              <a:extLst>
                <a:ext uri="{FF2B5EF4-FFF2-40B4-BE49-F238E27FC236}">
                  <a16:creationId xmlns:a16="http://schemas.microsoft.com/office/drawing/2014/main" id="{79047F2A-5978-46C6-B3A2-54AAC2136B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40" name="Freeform 17">
              <a:extLst>
                <a:ext uri="{FF2B5EF4-FFF2-40B4-BE49-F238E27FC236}">
                  <a16:creationId xmlns:a16="http://schemas.microsoft.com/office/drawing/2014/main" id="{F3BE8FD1-0A72-4640-AC7A-2E057273F8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41" name="Freeform 18">
              <a:extLst>
                <a:ext uri="{FF2B5EF4-FFF2-40B4-BE49-F238E27FC236}">
                  <a16:creationId xmlns:a16="http://schemas.microsoft.com/office/drawing/2014/main" id="{752FC782-A372-4D11-B20D-958955E564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42" name="Freeform 19">
              <a:extLst>
                <a:ext uri="{FF2B5EF4-FFF2-40B4-BE49-F238E27FC236}">
                  <a16:creationId xmlns:a16="http://schemas.microsoft.com/office/drawing/2014/main" id="{AA00B2F1-BEE2-444A-8249-C8E3212CA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4" y="468286"/>
              <a:ext cx="1768475" cy="4262464"/>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43" name="Freeform 20">
              <a:extLst>
                <a:ext uri="{FF2B5EF4-FFF2-40B4-BE49-F238E27FC236}">
                  <a16:creationId xmlns:a16="http://schemas.microsoft.com/office/drawing/2014/main" id="{E7F5747E-514B-4CF7-B6B0-DAD7149097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44" name="Freeform 21">
              <a:extLst>
                <a:ext uri="{FF2B5EF4-FFF2-40B4-BE49-F238E27FC236}">
                  <a16:creationId xmlns:a16="http://schemas.microsoft.com/office/drawing/2014/main" id="{931614BB-1593-40ED-8113-2BD1187055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45" name="Freeform 22">
              <a:extLst>
                <a:ext uri="{FF2B5EF4-FFF2-40B4-BE49-F238E27FC236}">
                  <a16:creationId xmlns:a16="http://schemas.microsoft.com/office/drawing/2014/main" id="{2691871F-F15C-4E19-BC9C-78E5748D74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sp>
        <p:nvSpPr>
          <p:cNvPr id="47" name="Freeform 6">
            <a:extLst>
              <a:ext uri="{FF2B5EF4-FFF2-40B4-BE49-F238E27FC236}">
                <a16:creationId xmlns:a16="http://schemas.microsoft.com/office/drawing/2014/main" id="{8576F020-8157-45CE-B1D9-6FA47AFEB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1159566"/>
            <a:ext cx="5670183" cy="453886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p>
      <p:sp>
        <p:nvSpPr>
          <p:cNvPr id="2" name="Title 1"/>
          <p:cNvSpPr>
            <a:spLocks noGrp="1"/>
          </p:cNvSpPr>
          <p:nvPr>
            <p:ph type="ctrTitle"/>
          </p:nvPr>
        </p:nvSpPr>
        <p:spPr>
          <a:xfrm>
            <a:off x="740411" y="1318590"/>
            <a:ext cx="3826619" cy="4220820"/>
          </a:xfrm>
        </p:spPr>
        <p:txBody>
          <a:bodyPr anchor="ctr">
            <a:normAutofit/>
          </a:bodyPr>
          <a:lstStyle/>
          <a:p>
            <a:r>
              <a:rPr lang="en-US" sz="3800">
                <a:solidFill>
                  <a:srgbClr val="FFFFFF"/>
                </a:solidFill>
              </a:rPr>
              <a:t>JKR.PK(O).03A</a:t>
            </a:r>
            <a:endParaRPr lang="ms-MY" sz="3800">
              <a:solidFill>
                <a:srgbClr val="FFFFFF"/>
              </a:solidFill>
            </a:endParaRPr>
          </a:p>
        </p:txBody>
      </p:sp>
      <p:sp>
        <p:nvSpPr>
          <p:cNvPr id="3" name="Subtitle 2"/>
          <p:cNvSpPr>
            <a:spLocks noGrp="1"/>
          </p:cNvSpPr>
          <p:nvPr>
            <p:ph type="subTitle" idx="1"/>
          </p:nvPr>
        </p:nvSpPr>
        <p:spPr>
          <a:xfrm>
            <a:off x="5784024" y="804334"/>
            <a:ext cx="2756725" cy="5249332"/>
          </a:xfrm>
        </p:spPr>
        <p:txBody>
          <a:bodyPr anchor="ctr">
            <a:normAutofit/>
          </a:bodyPr>
          <a:lstStyle/>
          <a:p>
            <a:endParaRPr lang="en-US" dirty="0">
              <a:solidFill>
                <a:schemeClr val="tx1"/>
              </a:solidFill>
            </a:endParaRPr>
          </a:p>
          <a:p>
            <a:r>
              <a:rPr lang="en-US" sz="2800" dirty="0">
                <a:solidFill>
                  <a:schemeClr val="tx1"/>
                </a:solidFill>
              </a:rPr>
              <a:t>PROSEDUR PELAKSANAAN </a:t>
            </a:r>
            <a:r>
              <a:rPr lang="en-US" sz="2800" b="1" i="1" dirty="0">
                <a:solidFill>
                  <a:schemeClr val="tx1"/>
                </a:solidFill>
              </a:rPr>
              <a:t>INTEGRITY PACT</a:t>
            </a:r>
            <a:r>
              <a:rPr lang="en-US" sz="2800" b="1" dirty="0">
                <a:solidFill>
                  <a:schemeClr val="tx1"/>
                </a:solidFill>
              </a:rPr>
              <a:t> </a:t>
            </a:r>
            <a:r>
              <a:rPr lang="en-US" sz="2800" dirty="0">
                <a:solidFill>
                  <a:schemeClr val="tx1"/>
                </a:solidFill>
              </a:rPr>
              <a:t>DALAM PEROLEHAN</a:t>
            </a:r>
            <a:endParaRPr lang="ms-MY" sz="2800" dirty="0">
              <a:solidFill>
                <a:schemeClr val="tx1"/>
              </a:solidFill>
            </a:endParaRPr>
          </a:p>
        </p:txBody>
      </p:sp>
    </p:spTree>
    <p:extLst>
      <p:ext uri="{BB962C8B-B14F-4D97-AF65-F5344CB8AC3E}">
        <p14:creationId xmlns:p14="http://schemas.microsoft.com/office/powerpoint/2010/main" val="2098336416"/>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68" name="Group 67">
            <a:extLst>
              <a:ext uri="{FF2B5EF4-FFF2-40B4-BE49-F238E27FC236}">
                <a16:creationId xmlns:a16="http://schemas.microsoft.com/office/drawing/2014/main" id="{8CD25866-F15D-40A4-AEC5-47C044637AB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p:grpSpPr>
        <p:sp>
          <p:nvSpPr>
            <p:cNvPr id="69" name="Freeform 11">
              <a:extLst>
                <a:ext uri="{FF2B5EF4-FFF2-40B4-BE49-F238E27FC236}">
                  <a16:creationId xmlns:a16="http://schemas.microsoft.com/office/drawing/2014/main" id="{DCB8E995-36E8-40B6-82D4-F52DE2987B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0" name="Freeform 12">
              <a:extLst>
                <a:ext uri="{FF2B5EF4-FFF2-40B4-BE49-F238E27FC236}">
                  <a16:creationId xmlns:a16="http://schemas.microsoft.com/office/drawing/2014/main" id="{DF54AEB5-68B5-46AE-B8F0-EEBE5DFED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1" name="Freeform 13">
              <a:extLst>
                <a:ext uri="{FF2B5EF4-FFF2-40B4-BE49-F238E27FC236}">
                  <a16:creationId xmlns:a16="http://schemas.microsoft.com/office/drawing/2014/main" id="{E3F708CB-F094-4EE7-8AD5-A462F1DF8B8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2" name="Freeform 14">
              <a:extLst>
                <a:ext uri="{FF2B5EF4-FFF2-40B4-BE49-F238E27FC236}">
                  <a16:creationId xmlns:a16="http://schemas.microsoft.com/office/drawing/2014/main" id="{ECFCFB22-E8B5-4FAC-A354-E7E0CE6F2B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3" name="Freeform 15">
              <a:extLst>
                <a:ext uri="{FF2B5EF4-FFF2-40B4-BE49-F238E27FC236}">
                  <a16:creationId xmlns:a16="http://schemas.microsoft.com/office/drawing/2014/main" id="{ED1DB3B4-A6DC-476F-986E-DF361EE842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4" name="Freeform 16">
              <a:extLst>
                <a:ext uri="{FF2B5EF4-FFF2-40B4-BE49-F238E27FC236}">
                  <a16:creationId xmlns:a16="http://schemas.microsoft.com/office/drawing/2014/main" id="{4EE13DFA-3489-4DE6-9154-34D9CB40054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5" name="Freeform 17">
              <a:extLst>
                <a:ext uri="{FF2B5EF4-FFF2-40B4-BE49-F238E27FC236}">
                  <a16:creationId xmlns:a16="http://schemas.microsoft.com/office/drawing/2014/main" id="{5CD12D51-F9A8-4CC9-B9C9-206EAFD8C1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6" name="Freeform 18">
              <a:extLst>
                <a:ext uri="{FF2B5EF4-FFF2-40B4-BE49-F238E27FC236}">
                  <a16:creationId xmlns:a16="http://schemas.microsoft.com/office/drawing/2014/main" id="{266B326C-1178-40F9-A265-6067D363B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77" name="Freeform 19">
              <a:extLst>
                <a:ext uri="{FF2B5EF4-FFF2-40B4-BE49-F238E27FC236}">
                  <a16:creationId xmlns:a16="http://schemas.microsoft.com/office/drawing/2014/main" id="{12F3B319-F00B-4755-BC54-95511E21DB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78" name="Freeform 20">
              <a:extLst>
                <a:ext uri="{FF2B5EF4-FFF2-40B4-BE49-F238E27FC236}">
                  <a16:creationId xmlns:a16="http://schemas.microsoft.com/office/drawing/2014/main" id="{3079D7BD-8A3F-47F6-8407-D9DA96FF35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79" name="Freeform 21">
              <a:extLst>
                <a:ext uri="{FF2B5EF4-FFF2-40B4-BE49-F238E27FC236}">
                  <a16:creationId xmlns:a16="http://schemas.microsoft.com/office/drawing/2014/main" id="{1F97C31C-8585-43FB-924B-8ADD651233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0" name="Freeform 22">
              <a:extLst>
                <a:ext uri="{FF2B5EF4-FFF2-40B4-BE49-F238E27FC236}">
                  <a16:creationId xmlns:a16="http://schemas.microsoft.com/office/drawing/2014/main" id="{A33E1C89-7E74-49BF-A5D1-9A352ED03E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2" name="Group 81">
            <a:extLst>
              <a:ext uri="{FF2B5EF4-FFF2-40B4-BE49-F238E27FC236}">
                <a16:creationId xmlns:a16="http://schemas.microsoft.com/office/drawing/2014/main" id="{0C4A17ED-96AA-44A6-A050-E1A7A1CDD9E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p:grpSpPr>
        <p:sp>
          <p:nvSpPr>
            <p:cNvPr id="83" name="Freeform 27">
              <a:extLst>
                <a:ext uri="{FF2B5EF4-FFF2-40B4-BE49-F238E27FC236}">
                  <a16:creationId xmlns:a16="http://schemas.microsoft.com/office/drawing/2014/main" id="{FBB2A87E-3E24-4A6F-9FD8-0F1436D4D3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4" name="Freeform 28">
              <a:extLst>
                <a:ext uri="{FF2B5EF4-FFF2-40B4-BE49-F238E27FC236}">
                  <a16:creationId xmlns:a16="http://schemas.microsoft.com/office/drawing/2014/main" id="{257F945B-2AA3-4328-BFF5-20DE64011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5" name="Freeform 29">
              <a:extLst>
                <a:ext uri="{FF2B5EF4-FFF2-40B4-BE49-F238E27FC236}">
                  <a16:creationId xmlns:a16="http://schemas.microsoft.com/office/drawing/2014/main" id="{E1A7230F-6A6F-403C-9D83-7176E28525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6" name="Freeform 30">
              <a:extLst>
                <a:ext uri="{FF2B5EF4-FFF2-40B4-BE49-F238E27FC236}">
                  <a16:creationId xmlns:a16="http://schemas.microsoft.com/office/drawing/2014/main" id="{E33E315A-9CB0-460E-A8B7-0A064BBFA0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87" name="Freeform 31">
              <a:extLst>
                <a:ext uri="{FF2B5EF4-FFF2-40B4-BE49-F238E27FC236}">
                  <a16:creationId xmlns:a16="http://schemas.microsoft.com/office/drawing/2014/main" id="{22CAAD33-CFAD-4E61-82AE-0C6F838530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88" name="Freeform 32">
              <a:extLst>
                <a:ext uri="{FF2B5EF4-FFF2-40B4-BE49-F238E27FC236}">
                  <a16:creationId xmlns:a16="http://schemas.microsoft.com/office/drawing/2014/main" id="{1A20E13C-2540-4000-A13B-8F781100E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89" name="Freeform 33">
              <a:extLst>
                <a:ext uri="{FF2B5EF4-FFF2-40B4-BE49-F238E27FC236}">
                  <a16:creationId xmlns:a16="http://schemas.microsoft.com/office/drawing/2014/main" id="{51EF0A01-E03D-448B-B12E-D5BFC6D0D2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0" name="Freeform 34">
              <a:extLst>
                <a:ext uri="{FF2B5EF4-FFF2-40B4-BE49-F238E27FC236}">
                  <a16:creationId xmlns:a16="http://schemas.microsoft.com/office/drawing/2014/main" id="{58286A03-168E-477B-8876-2C53E4950D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1" name="Freeform 35">
              <a:extLst>
                <a:ext uri="{FF2B5EF4-FFF2-40B4-BE49-F238E27FC236}">
                  <a16:creationId xmlns:a16="http://schemas.microsoft.com/office/drawing/2014/main" id="{3DFFC705-1899-4E4C-AE76-F85BAF2F66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2" name="Freeform 36">
              <a:extLst>
                <a:ext uri="{FF2B5EF4-FFF2-40B4-BE49-F238E27FC236}">
                  <a16:creationId xmlns:a16="http://schemas.microsoft.com/office/drawing/2014/main" id="{01C9598D-BDF6-4A24-83B6-4DCA4D1349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3" name="Freeform 37">
              <a:extLst>
                <a:ext uri="{FF2B5EF4-FFF2-40B4-BE49-F238E27FC236}">
                  <a16:creationId xmlns:a16="http://schemas.microsoft.com/office/drawing/2014/main" id="{950C8213-67CD-4DEF-AA44-8BB3101392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4" name="Freeform 38">
              <a:extLst>
                <a:ext uri="{FF2B5EF4-FFF2-40B4-BE49-F238E27FC236}">
                  <a16:creationId xmlns:a16="http://schemas.microsoft.com/office/drawing/2014/main" id="{2016FE1D-E3EB-4CF6-809B-159872CC7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6" name="Rectangle 95">
            <a:extLst>
              <a:ext uri="{FF2B5EF4-FFF2-40B4-BE49-F238E27FC236}">
                <a16:creationId xmlns:a16="http://schemas.microsoft.com/office/drawing/2014/main" id="{CE6C63DC-BAE4-42B6-8FDF-F6467C2D2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98" name="Freeform 6">
            <a:extLst>
              <a:ext uri="{FF2B5EF4-FFF2-40B4-BE49-F238E27FC236}">
                <a16:creationId xmlns:a16="http://schemas.microsoft.com/office/drawing/2014/main" id="{5BD23F8E-2E78-4C84-8EFB-FE6C8ACB7F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0" name="Rectangle 99">
            <a:extLst>
              <a:ext uri="{FF2B5EF4-FFF2-40B4-BE49-F238E27FC236}">
                <a16:creationId xmlns:a16="http://schemas.microsoft.com/office/drawing/2014/main" id="{F2EA518E-6C90-4FB8-9D88-C59B749893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07154" y="782782"/>
            <a:ext cx="6756191" cy="3410475"/>
          </a:xfrm>
        </p:spPr>
        <p:txBody>
          <a:bodyPr vert="horz" lIns="91440" tIns="45720" rIns="91440" bIns="45720" rtlCol="0" anchor="ctr">
            <a:normAutofit/>
          </a:bodyPr>
          <a:lstStyle/>
          <a:p>
            <a:pPr>
              <a:lnSpc>
                <a:spcPct val="90000"/>
              </a:lnSpc>
            </a:pPr>
            <a:br>
              <a:rPr lang="en-US" sz="4800"/>
            </a:br>
            <a:r>
              <a:rPr lang="en-US" sz="4800"/>
              <a:t>PERINGKAT PELAKSANAAN </a:t>
            </a:r>
            <a:br>
              <a:rPr lang="en-US" sz="4800"/>
            </a:br>
            <a:r>
              <a:rPr lang="en-US" sz="4800"/>
              <a:t>DAN PROSES KERJA </a:t>
            </a:r>
            <a:br>
              <a:rPr lang="en-US" sz="4800"/>
            </a:br>
            <a:endParaRPr lang="en-US" sz="4800"/>
          </a:p>
        </p:txBody>
      </p:sp>
      <p:sp>
        <p:nvSpPr>
          <p:cNvPr id="102" name="Rectangle 101">
            <a:extLst>
              <a:ext uri="{FF2B5EF4-FFF2-40B4-BE49-F238E27FC236}">
                <a16:creationId xmlns:a16="http://schemas.microsoft.com/office/drawing/2014/main" id="{51AFC3C9-5F6F-4B0C-B9BC-4538C1E6F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0424"/>
            <a:ext cx="9144000" cy="230757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1">
            <a:extLst>
              <a:ext uri="{FF2B5EF4-FFF2-40B4-BE49-F238E27FC236}">
                <a16:creationId xmlns:a16="http://schemas.microsoft.com/office/drawing/2014/main" id="{BA844245-4805-4DD5-AF47-842A0B27FA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3141" y="5019122"/>
            <a:ext cx="1191394"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Tree>
    <p:extLst>
      <p:ext uri="{BB962C8B-B14F-4D97-AF65-F5344CB8AC3E}">
        <p14:creationId xmlns:p14="http://schemas.microsoft.com/office/powerpoint/2010/main" val="239286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8654" y="398828"/>
            <a:ext cx="3044310" cy="3029344"/>
          </a:xfrm>
        </p:spPr>
        <p:txBody>
          <a:bodyPr>
            <a:normAutofit fontScale="90000"/>
          </a:bodyPr>
          <a:lstStyle/>
          <a:p>
            <a:pPr>
              <a:lnSpc>
                <a:spcPct val="90000"/>
              </a:lnSpc>
            </a:pPr>
            <a:r>
              <a:rPr lang="ms-MY" sz="2700" b="1" dirty="0">
                <a:solidFill>
                  <a:schemeClr val="bg1"/>
                </a:solidFill>
              </a:rPr>
              <a:t>1. Peringkat Pelaksanaan </a:t>
            </a:r>
            <a:r>
              <a:rPr lang="ms-MY" sz="2700" b="1" i="1" dirty="0">
                <a:solidFill>
                  <a:schemeClr val="bg1"/>
                </a:solidFill>
              </a:rPr>
              <a:t>Integrity Pact </a:t>
            </a:r>
            <a:r>
              <a:rPr lang="ms-MY" sz="2700" b="1" dirty="0">
                <a:solidFill>
                  <a:schemeClr val="bg1"/>
                </a:solidFill>
              </a:rPr>
              <a:t>bagi Pegawai JKR yang Terlibat dalam Perolehan Kerajaan </a:t>
            </a:r>
            <a:br>
              <a:rPr lang="ms-MY" sz="1800" b="1" dirty="0">
                <a:solidFill>
                  <a:schemeClr val="bg1"/>
                </a:solidFill>
              </a:rPr>
            </a:br>
            <a:br>
              <a:rPr lang="ms-MY" sz="1800" b="1" dirty="0">
                <a:solidFill>
                  <a:schemeClr val="bg1"/>
                </a:solidFill>
              </a:rPr>
            </a:br>
            <a:endParaRPr lang="ms-MY" sz="18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08147" y="519151"/>
            <a:ext cx="5098525" cy="5321500"/>
          </a:xfrm>
        </p:spPr>
        <p:txBody>
          <a:bodyPr anchor="ctr">
            <a:noAutofit/>
          </a:bodyPr>
          <a:lstStyle/>
          <a:p>
            <a:pPr marL="0" indent="0">
              <a:lnSpc>
                <a:spcPct val="90000"/>
              </a:lnSpc>
              <a:buNone/>
            </a:pPr>
            <a:endParaRPr lang="ms-MY" b="1" dirty="0"/>
          </a:p>
          <a:p>
            <a:pPr marL="0" indent="0">
              <a:lnSpc>
                <a:spcPct val="90000"/>
              </a:lnSpc>
              <a:buNone/>
            </a:pPr>
            <a:r>
              <a:rPr lang="ms-MY" b="1" dirty="0"/>
              <a:t>Peringkat a : Semasa Melapor Diri</a:t>
            </a:r>
          </a:p>
          <a:p>
            <a:pPr marL="0" indent="0">
              <a:lnSpc>
                <a:spcPct val="90000"/>
              </a:lnSpc>
              <a:buNone/>
            </a:pPr>
            <a:endParaRPr lang="ms-MY" dirty="0"/>
          </a:p>
          <a:p>
            <a:pPr marL="0" indent="0">
              <a:lnSpc>
                <a:spcPct val="90000"/>
              </a:lnSpc>
              <a:buNone/>
            </a:pPr>
            <a:r>
              <a:rPr lang="ms-MY" dirty="0"/>
              <a:t>Proses Kerja  :</a:t>
            </a:r>
          </a:p>
          <a:p>
            <a:pPr marL="0" indent="0">
              <a:lnSpc>
                <a:spcPct val="90000"/>
              </a:lnSpc>
              <a:buNone/>
            </a:pPr>
            <a:endParaRPr lang="ms-MY" dirty="0"/>
          </a:p>
          <a:p>
            <a:pPr marL="0" indent="0" algn="just">
              <a:lnSpc>
                <a:spcPct val="90000"/>
              </a:lnSpc>
              <a:buNone/>
            </a:pPr>
            <a:r>
              <a:rPr lang="ms-MY" dirty="0"/>
              <a:t>Setiap PJKR yang terlibat secara langsung atau tidak langsung dalam proses perolehan Kerajaan hendaklah menandatangani Surat Akuan oleh Penjawat Awam yang Terlibat dalam Perolehan Kerajaan seperti di </a:t>
            </a:r>
            <a:r>
              <a:rPr lang="ms-MY" b="1" u="sng" dirty="0">
                <a:solidFill>
                  <a:srgbClr val="FF0000"/>
                </a:solidFill>
              </a:rPr>
              <a:t>LAMPIRAN 1</a:t>
            </a:r>
            <a:r>
              <a:rPr lang="ms-MY" dirty="0"/>
              <a:t>. Akuan ini hendaklah dibuat apabila pegawai melaporkan diri atau mula melaksanakan tugas. Surat akuan tersebut hendaklah disimpan di dalam fail peribadi pegawai. </a:t>
            </a:r>
          </a:p>
          <a:p>
            <a:pPr marL="0" indent="0" algn="just">
              <a:lnSpc>
                <a:spcPct val="90000"/>
              </a:lnSpc>
              <a:buNone/>
            </a:pPr>
            <a:endParaRPr lang="ms-MY" dirty="0"/>
          </a:p>
          <a:p>
            <a:pPr marL="0" indent="0" algn="just">
              <a:lnSpc>
                <a:spcPct val="90000"/>
              </a:lnSpc>
              <a:buNone/>
            </a:pPr>
            <a:r>
              <a:rPr lang="ms-MY" dirty="0"/>
              <a:t>Setiap PB / KUB hendaklah memastikan semua pegawai dan Kakitangannya menandatangani Surat Akuan Oleh Penjawat Awam Yang Terlibat Dalam Perolehan Kerajaan sebelum memulakan tugas atau terlibat dalam sebarang urusan perolehan.</a:t>
            </a:r>
          </a:p>
        </p:txBody>
      </p:sp>
    </p:spTree>
    <p:extLst>
      <p:ext uri="{BB962C8B-B14F-4D97-AF65-F5344CB8AC3E}">
        <p14:creationId xmlns:p14="http://schemas.microsoft.com/office/powerpoint/2010/main" val="3613005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0"/>
            <a:ext cx="5547198" cy="6858000"/>
          </a:xfrm>
        </p:spPr>
        <p:txBody>
          <a:bodyPr anchor="ctr">
            <a:noAutofit/>
          </a:bodyPr>
          <a:lstStyle/>
          <a:p>
            <a:pPr marL="0" indent="0">
              <a:lnSpc>
                <a:spcPct val="90000"/>
              </a:lnSpc>
              <a:buNone/>
            </a:pPr>
            <a:r>
              <a:rPr lang="ms-MY" b="1" dirty="0"/>
              <a:t>Peringkat b : Sekali Setiap Tahun</a:t>
            </a:r>
          </a:p>
          <a:p>
            <a:pPr marL="0" indent="0">
              <a:lnSpc>
                <a:spcPct val="90000"/>
              </a:lnSpc>
              <a:buNone/>
            </a:pPr>
            <a:endParaRPr lang="ms-MY" sz="700" b="1" dirty="0"/>
          </a:p>
          <a:p>
            <a:pPr marL="0" indent="0">
              <a:lnSpc>
                <a:spcPct val="90000"/>
              </a:lnSpc>
              <a:buNone/>
            </a:pPr>
            <a:r>
              <a:rPr lang="ms-MY" dirty="0"/>
              <a:t>Proses Kerja :</a:t>
            </a:r>
          </a:p>
          <a:p>
            <a:pPr marL="0" indent="0">
              <a:lnSpc>
                <a:spcPct val="90000"/>
              </a:lnSpc>
              <a:buNone/>
            </a:pPr>
            <a:endParaRPr lang="ms-MY" sz="800" dirty="0"/>
          </a:p>
          <a:p>
            <a:pPr marL="0" indent="0" algn="just">
              <a:lnSpc>
                <a:spcPct val="90000"/>
              </a:lnSpc>
              <a:buNone/>
            </a:pPr>
            <a:r>
              <a:rPr lang="ms-MY" dirty="0"/>
              <a:t>Setiap PB/KUB hendaklah memastikan semua pegawai dan kakitangan memperbaharui Akuan mereka setiap tahun.</a:t>
            </a:r>
          </a:p>
          <a:p>
            <a:pPr marL="0" indent="0" algn="just">
              <a:lnSpc>
                <a:spcPct val="90000"/>
              </a:lnSpc>
              <a:buNone/>
            </a:pPr>
            <a:r>
              <a:rPr lang="ms-MY" dirty="0"/>
              <a:t>PJKR merujuk kepada pegawai yang terlibat dalam proses yang ditempatkan di:</a:t>
            </a:r>
          </a:p>
          <a:p>
            <a:pPr>
              <a:lnSpc>
                <a:spcPct val="90000"/>
              </a:lnSpc>
              <a:buFont typeface="+mj-lt"/>
              <a:buAutoNum type="alphaLcParenR"/>
            </a:pPr>
            <a:r>
              <a:rPr lang="ms-MY" dirty="0">
                <a:solidFill>
                  <a:srgbClr val="FF0000"/>
                </a:solidFill>
              </a:rPr>
              <a:t>Bahagian/Seksyen/Unit Perolehan.</a:t>
            </a:r>
          </a:p>
          <a:p>
            <a:pPr>
              <a:lnSpc>
                <a:spcPct val="90000"/>
              </a:lnSpc>
              <a:buFont typeface="+mj-lt"/>
              <a:buAutoNum type="alphaLcParenR"/>
            </a:pPr>
            <a:r>
              <a:rPr lang="ms-MY" dirty="0">
                <a:solidFill>
                  <a:srgbClr val="FF0000"/>
                </a:solidFill>
              </a:rPr>
              <a:t>Bahagian/Seksyen/Unit Pembangunan.</a:t>
            </a:r>
          </a:p>
          <a:p>
            <a:pPr>
              <a:lnSpc>
                <a:spcPct val="90000"/>
              </a:lnSpc>
              <a:buFont typeface="+mj-lt"/>
              <a:buAutoNum type="alphaLcParenR"/>
            </a:pPr>
            <a:r>
              <a:rPr lang="ms-MY" dirty="0">
                <a:solidFill>
                  <a:srgbClr val="FF0000"/>
                </a:solidFill>
              </a:rPr>
              <a:t>Bahagian/Seksyen/Unit Bahagian Kewangan.</a:t>
            </a:r>
          </a:p>
          <a:p>
            <a:pPr>
              <a:lnSpc>
                <a:spcPct val="90000"/>
              </a:lnSpc>
              <a:buFont typeface="+mj-lt"/>
              <a:buAutoNum type="alphaLcParenR"/>
            </a:pPr>
            <a:r>
              <a:rPr lang="ms-MY" dirty="0">
                <a:solidFill>
                  <a:srgbClr val="FF0000"/>
                </a:solidFill>
              </a:rPr>
              <a:t>Agensi yang terlibat dengan pendaftaran pembekal / kontraktor/ Firma.</a:t>
            </a:r>
          </a:p>
          <a:p>
            <a:pPr>
              <a:lnSpc>
                <a:spcPct val="90000"/>
              </a:lnSpc>
              <a:buFont typeface="+mj-lt"/>
              <a:buAutoNum type="alphaLcParenR"/>
            </a:pPr>
            <a:r>
              <a:rPr lang="ms-MY" dirty="0">
                <a:solidFill>
                  <a:srgbClr val="FF0000"/>
                </a:solidFill>
              </a:rPr>
              <a:t>Urus Setia Lembaga/Jawatankuasa Tender/Sebut Harga /Perolehan;</a:t>
            </a:r>
          </a:p>
          <a:p>
            <a:pPr>
              <a:lnSpc>
                <a:spcPct val="90000"/>
              </a:lnSpc>
              <a:buFont typeface="+mj-lt"/>
              <a:buAutoNum type="alphaLcParenR"/>
            </a:pPr>
            <a:r>
              <a:rPr lang="ms-MY" dirty="0">
                <a:solidFill>
                  <a:srgbClr val="FF0000"/>
                </a:solidFill>
              </a:rPr>
              <a:t>Mana-mana JKR Ibu Pejabat, Negeri, Daerah, 	Cawangan, Bahagian dan Unit lain yang terlibat dalam perolehan.</a:t>
            </a:r>
          </a:p>
        </p:txBody>
      </p:sp>
    </p:spTree>
    <p:extLst>
      <p:ext uri="{BB962C8B-B14F-4D97-AF65-F5344CB8AC3E}">
        <p14:creationId xmlns:p14="http://schemas.microsoft.com/office/powerpoint/2010/main" val="237866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B8B7C-5477-4247-85BF-48857A85318A}"/>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3A1D0FC4-B0DA-41C3-98E2-93B1F2530C00}"/>
              </a:ext>
            </a:extLst>
          </p:cNvPr>
          <p:cNvSpPr>
            <a:spLocks noGrp="1"/>
          </p:cNvSpPr>
          <p:nvPr>
            <p:ph idx="1"/>
          </p:nvPr>
        </p:nvSpPr>
        <p:spPr/>
        <p:txBody>
          <a:bodyPr/>
          <a:lstStyle/>
          <a:p>
            <a:endParaRPr lang="ms-MY" dirty="0"/>
          </a:p>
        </p:txBody>
      </p:sp>
      <p:pic>
        <p:nvPicPr>
          <p:cNvPr id="6" name="Picture 5">
            <a:extLst>
              <a:ext uri="{FF2B5EF4-FFF2-40B4-BE49-F238E27FC236}">
                <a16:creationId xmlns:a16="http://schemas.microsoft.com/office/drawing/2014/main" id="{713184FE-69D0-1AC3-750B-858898CF4058}"/>
              </a:ext>
            </a:extLst>
          </p:cNvPr>
          <p:cNvPicPr>
            <a:picLocks noChangeAspect="1"/>
          </p:cNvPicPr>
          <p:nvPr/>
        </p:nvPicPr>
        <p:blipFill>
          <a:blip r:embed="rId2"/>
          <a:stretch>
            <a:fillRect/>
          </a:stretch>
        </p:blipFill>
        <p:spPr>
          <a:xfrm>
            <a:off x="2209800" y="44723"/>
            <a:ext cx="5238750" cy="6768553"/>
          </a:xfrm>
          <a:prstGeom prst="rect">
            <a:avLst/>
          </a:prstGeom>
          <a:ln>
            <a:solidFill>
              <a:schemeClr val="accent1"/>
            </a:solidFill>
          </a:ln>
        </p:spPr>
      </p:pic>
    </p:spTree>
    <p:extLst>
      <p:ext uri="{BB962C8B-B14F-4D97-AF65-F5344CB8AC3E}">
        <p14:creationId xmlns:p14="http://schemas.microsoft.com/office/powerpoint/2010/main" val="94428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171AD-4579-40D5-9B00-7CE8CD0F1B55}"/>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EDCC13CA-50B1-4C97-B54A-497CF9B5F02D}"/>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C00E9362-F7EF-655D-651C-8081B544F642}"/>
              </a:ext>
            </a:extLst>
          </p:cNvPr>
          <p:cNvPicPr>
            <a:picLocks noChangeAspect="1"/>
          </p:cNvPicPr>
          <p:nvPr/>
        </p:nvPicPr>
        <p:blipFill>
          <a:blip r:embed="rId2"/>
          <a:stretch>
            <a:fillRect/>
          </a:stretch>
        </p:blipFill>
        <p:spPr>
          <a:xfrm>
            <a:off x="381000" y="1264554"/>
            <a:ext cx="8696325" cy="4969335"/>
          </a:xfrm>
          <a:prstGeom prst="rect">
            <a:avLst/>
          </a:prstGeom>
        </p:spPr>
      </p:pic>
    </p:spTree>
    <p:extLst>
      <p:ext uri="{BB962C8B-B14F-4D97-AF65-F5344CB8AC3E}">
        <p14:creationId xmlns:p14="http://schemas.microsoft.com/office/powerpoint/2010/main" val="3517698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5748" y="560414"/>
            <a:ext cx="2439852" cy="3029344"/>
          </a:xfrm>
        </p:spPr>
        <p:txBody>
          <a:bodyPr>
            <a:normAutofit/>
          </a:bodyPr>
          <a:lstStyle/>
          <a:p>
            <a:pPr>
              <a:lnSpc>
                <a:spcPct val="90000"/>
              </a:lnSpc>
            </a:pPr>
            <a:r>
              <a:rPr lang="ms-MY" sz="2400" b="1" dirty="0">
                <a:solidFill>
                  <a:schemeClr val="bg1"/>
                </a:solidFill>
              </a:rPr>
              <a:t>2. Peringkat Pelaksanaan </a:t>
            </a:r>
            <a:r>
              <a:rPr lang="ms-MY" sz="2400" b="1" i="1" dirty="0">
                <a:solidFill>
                  <a:schemeClr val="bg1"/>
                </a:solidFill>
              </a:rPr>
              <a:t>Integrity Pact </a:t>
            </a:r>
            <a:r>
              <a:rPr lang="ms-MY" sz="2400" b="1" dirty="0">
                <a:solidFill>
                  <a:schemeClr val="bg1"/>
                </a:solidFill>
              </a:rPr>
              <a:t>bagi Ahli Jawatankuasa Perolehan </a:t>
            </a:r>
            <a:br>
              <a:rPr lang="ms-MY" sz="2400" dirty="0">
                <a:solidFill>
                  <a:schemeClr val="bg1"/>
                </a:solidFill>
              </a:rPr>
            </a:br>
            <a:endParaRPr lang="ms-MY" sz="2400" dirty="0">
              <a:solidFill>
                <a:schemeClr val="bg1"/>
              </a:solidFill>
            </a:endParaRPr>
          </a:p>
        </p:txBody>
      </p:sp>
      <p:sp>
        <p:nvSpPr>
          <p:cNvPr id="36"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8" name="Rectangle 37">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3982278"/>
          </a:xfrm>
        </p:spPr>
        <p:txBody>
          <a:bodyPr anchor="ctr">
            <a:normAutofit lnSpcReduction="10000"/>
          </a:bodyPr>
          <a:lstStyle/>
          <a:p>
            <a:pPr marL="0" indent="0">
              <a:buNone/>
            </a:pPr>
            <a:r>
              <a:rPr lang="ms-MY" b="1" dirty="0"/>
              <a:t>Peringkat a : </a:t>
            </a:r>
            <a:r>
              <a:rPr lang="fi-FI" b="1" dirty="0"/>
              <a:t>Semasa Pelantikan sebagai Pengerusi / AJK Berkaitan Perolehan</a:t>
            </a:r>
            <a:endParaRPr lang="ms-MY" b="1" dirty="0"/>
          </a:p>
          <a:p>
            <a:pPr marL="0" indent="0">
              <a:buNone/>
            </a:pPr>
            <a:endParaRPr lang="ms-MY" b="1" dirty="0"/>
          </a:p>
          <a:p>
            <a:pPr marL="0" indent="0">
              <a:buNone/>
            </a:pPr>
            <a:r>
              <a:rPr lang="ms-MY" dirty="0"/>
              <a:t>Proses Kerja :</a:t>
            </a:r>
          </a:p>
          <a:p>
            <a:pPr marL="0" indent="0">
              <a:buNone/>
            </a:pPr>
            <a:endParaRPr lang="ms-MY" dirty="0"/>
          </a:p>
          <a:p>
            <a:pPr marL="0" indent="0" algn="just">
              <a:buNone/>
            </a:pPr>
            <a:r>
              <a:rPr lang="ms-MY" dirty="0"/>
              <a:t>Setiap individu yang dilantik menganggotai mana-mana Jawatankuasa Berkaitan Perolehan dikehendaki menandatangani Surat Akuan Pelantikan Pengerusi/Ahli Jawatankuasa Berkaitan Perolehan seperti di </a:t>
            </a:r>
            <a:r>
              <a:rPr lang="ms-MY" b="1" u="sng" dirty="0">
                <a:solidFill>
                  <a:srgbClr val="FF0000"/>
                </a:solidFill>
              </a:rPr>
              <a:t>LAMPIRAN 2</a:t>
            </a:r>
            <a:r>
              <a:rPr lang="ms-MY" dirty="0"/>
              <a:t>. Sesalinan Akuan tersebut akan disimpan oleh Urus Setia di dalam fail berkaitan.</a:t>
            </a:r>
          </a:p>
        </p:txBody>
      </p:sp>
    </p:spTree>
    <p:extLst>
      <p:ext uri="{BB962C8B-B14F-4D97-AF65-F5344CB8AC3E}">
        <p14:creationId xmlns:p14="http://schemas.microsoft.com/office/powerpoint/2010/main" val="479933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08728C-5453-4CE7-A4A7-EC9EEED9147D}"/>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F79ED27F-C0A1-419E-9B09-1074539E5375}"/>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3AB2D237-B1F5-CDB3-29E1-E4CAB05B3B0D}"/>
              </a:ext>
            </a:extLst>
          </p:cNvPr>
          <p:cNvPicPr>
            <a:picLocks noChangeAspect="1"/>
          </p:cNvPicPr>
          <p:nvPr/>
        </p:nvPicPr>
        <p:blipFill>
          <a:blip r:embed="rId2"/>
          <a:stretch>
            <a:fillRect/>
          </a:stretch>
        </p:blipFill>
        <p:spPr>
          <a:xfrm>
            <a:off x="1828800" y="19324"/>
            <a:ext cx="5062537" cy="6819352"/>
          </a:xfrm>
          <a:prstGeom prst="rect">
            <a:avLst/>
          </a:prstGeom>
        </p:spPr>
      </p:pic>
    </p:spTree>
    <p:extLst>
      <p:ext uri="{BB962C8B-B14F-4D97-AF65-F5344CB8AC3E}">
        <p14:creationId xmlns:p14="http://schemas.microsoft.com/office/powerpoint/2010/main" val="2352079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A46F010-D160-4609-8979-FFD8C1EA6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1B8C4F6-C3AC-4C94-8EC7-E4F7B7E9C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13863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0B789310-9859-4942-98C8-3D2F12AAAE7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 y="228600"/>
            <a:ext cx="2138628" cy="6638625"/>
            <a:chOff x="2487613" y="285750"/>
            <a:chExt cx="2428875" cy="5654676"/>
          </a:xfrm>
          <a:solidFill>
            <a:schemeClr val="tx2">
              <a:lumMod val="60000"/>
              <a:lumOff val="40000"/>
              <a:alpha val="40000"/>
            </a:schemeClr>
          </a:solidFill>
        </p:grpSpPr>
        <p:sp>
          <p:nvSpPr>
            <p:cNvPr id="20" name="Freeform 11">
              <a:extLst>
                <a:ext uri="{FF2B5EF4-FFF2-40B4-BE49-F238E27FC236}">
                  <a16:creationId xmlns:a16="http://schemas.microsoft.com/office/drawing/2014/main" id="{FE9E5460-2AA9-4786-B69C-23DBEF35680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grpFill/>
            <a:ln>
              <a:noFill/>
            </a:ln>
          </p:spPr>
        </p:sp>
        <p:sp>
          <p:nvSpPr>
            <p:cNvPr id="21" name="Freeform 12">
              <a:extLst>
                <a:ext uri="{FF2B5EF4-FFF2-40B4-BE49-F238E27FC236}">
                  <a16:creationId xmlns:a16="http://schemas.microsoft.com/office/drawing/2014/main" id="{E344A2AF-3860-4427-B13E-98021C17AB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grpFill/>
            <a:ln>
              <a:noFill/>
            </a:ln>
          </p:spPr>
        </p:sp>
        <p:sp>
          <p:nvSpPr>
            <p:cNvPr id="22" name="Freeform 13">
              <a:extLst>
                <a:ext uri="{FF2B5EF4-FFF2-40B4-BE49-F238E27FC236}">
                  <a16:creationId xmlns:a16="http://schemas.microsoft.com/office/drawing/2014/main" id="{DDBDD44E-1DC0-48AB-8FEC-E098D91974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grpFill/>
            <a:ln>
              <a:noFill/>
            </a:ln>
          </p:spPr>
        </p:sp>
        <p:sp>
          <p:nvSpPr>
            <p:cNvPr id="23" name="Freeform 14">
              <a:extLst>
                <a:ext uri="{FF2B5EF4-FFF2-40B4-BE49-F238E27FC236}">
                  <a16:creationId xmlns:a16="http://schemas.microsoft.com/office/drawing/2014/main" id="{3151FF3E-5E3F-4D82-A684-0003BACEA8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grpFill/>
            <a:ln>
              <a:noFill/>
            </a:ln>
          </p:spPr>
        </p:sp>
        <p:sp>
          <p:nvSpPr>
            <p:cNvPr id="24" name="Freeform 15">
              <a:extLst>
                <a:ext uri="{FF2B5EF4-FFF2-40B4-BE49-F238E27FC236}">
                  <a16:creationId xmlns:a16="http://schemas.microsoft.com/office/drawing/2014/main" id="{C6CBF27E-7F0C-4489-95A7-82DE1C0460A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grpFill/>
            <a:ln>
              <a:noFill/>
            </a:ln>
          </p:spPr>
        </p:sp>
        <p:sp>
          <p:nvSpPr>
            <p:cNvPr id="25" name="Freeform 16">
              <a:extLst>
                <a:ext uri="{FF2B5EF4-FFF2-40B4-BE49-F238E27FC236}">
                  <a16:creationId xmlns:a16="http://schemas.microsoft.com/office/drawing/2014/main" id="{233BE304-221E-425E-A484-4B2E5F405B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grpFill/>
            <a:ln>
              <a:noFill/>
            </a:ln>
          </p:spPr>
        </p:sp>
        <p:sp>
          <p:nvSpPr>
            <p:cNvPr id="26" name="Freeform 17">
              <a:extLst>
                <a:ext uri="{FF2B5EF4-FFF2-40B4-BE49-F238E27FC236}">
                  <a16:creationId xmlns:a16="http://schemas.microsoft.com/office/drawing/2014/main" id="{10D5734E-EAEA-4A08-86A9-39BD5563E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grpFill/>
            <a:ln>
              <a:noFill/>
            </a:ln>
          </p:spPr>
        </p:sp>
        <p:sp>
          <p:nvSpPr>
            <p:cNvPr id="27" name="Freeform 18">
              <a:extLst>
                <a:ext uri="{FF2B5EF4-FFF2-40B4-BE49-F238E27FC236}">
                  <a16:creationId xmlns:a16="http://schemas.microsoft.com/office/drawing/2014/main" id="{4D47FE86-98D1-4E35-86E4-16E9A19A6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grpFill/>
            <a:ln>
              <a:noFill/>
            </a:ln>
          </p:spPr>
        </p:sp>
        <p:sp>
          <p:nvSpPr>
            <p:cNvPr id="28" name="Freeform 19">
              <a:extLst>
                <a:ext uri="{FF2B5EF4-FFF2-40B4-BE49-F238E27FC236}">
                  <a16:creationId xmlns:a16="http://schemas.microsoft.com/office/drawing/2014/main" id="{F00661F9-B224-4DB1-8EFB-ABF9402BDE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grpFill/>
            <a:ln>
              <a:noFill/>
            </a:ln>
          </p:spPr>
        </p:sp>
        <p:sp>
          <p:nvSpPr>
            <p:cNvPr id="29" name="Freeform 20">
              <a:extLst>
                <a:ext uri="{FF2B5EF4-FFF2-40B4-BE49-F238E27FC236}">
                  <a16:creationId xmlns:a16="http://schemas.microsoft.com/office/drawing/2014/main" id="{679DCB4E-8D36-4B7A-AF0C-8399F113AE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grpFill/>
            <a:ln>
              <a:noFill/>
            </a:ln>
          </p:spPr>
        </p:sp>
        <p:sp>
          <p:nvSpPr>
            <p:cNvPr id="30" name="Freeform 21">
              <a:extLst>
                <a:ext uri="{FF2B5EF4-FFF2-40B4-BE49-F238E27FC236}">
                  <a16:creationId xmlns:a16="http://schemas.microsoft.com/office/drawing/2014/main" id="{4FAD51F6-D24C-4FD6-BEAE-41F0E5A82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grpFill/>
            <a:ln>
              <a:noFill/>
            </a:ln>
          </p:spPr>
        </p:sp>
        <p:sp>
          <p:nvSpPr>
            <p:cNvPr id="31" name="Freeform 22">
              <a:extLst>
                <a:ext uri="{FF2B5EF4-FFF2-40B4-BE49-F238E27FC236}">
                  <a16:creationId xmlns:a16="http://schemas.microsoft.com/office/drawing/2014/main" id="{87AC773F-6D31-458A-9DD7-76566C8A9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grpFill/>
            <a:ln>
              <a:noFill/>
            </a:ln>
          </p:spPr>
        </p:sp>
      </p:grpSp>
      <p:grpSp>
        <p:nvGrpSpPr>
          <p:cNvPr id="33" name="Group 32">
            <a:extLst>
              <a:ext uri="{FF2B5EF4-FFF2-40B4-BE49-F238E27FC236}">
                <a16:creationId xmlns:a16="http://schemas.microsoft.com/office/drawing/2014/main" id="{6F1CEC7A-E419-4950-AA57-B00546C29C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tx2">
              <a:lumMod val="75000"/>
              <a:alpha val="70000"/>
            </a:schemeClr>
          </a:solidFill>
        </p:grpSpPr>
        <p:sp>
          <p:nvSpPr>
            <p:cNvPr id="34" name="Freeform 27">
              <a:extLst>
                <a:ext uri="{FF2B5EF4-FFF2-40B4-BE49-F238E27FC236}">
                  <a16:creationId xmlns:a16="http://schemas.microsoft.com/office/drawing/2014/main" id="{7AE7DCD1-5235-45E8-B229-15A3E3962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35" name="Freeform 28">
              <a:extLst>
                <a:ext uri="{FF2B5EF4-FFF2-40B4-BE49-F238E27FC236}">
                  <a16:creationId xmlns:a16="http://schemas.microsoft.com/office/drawing/2014/main" id="{C82E58C3-65A5-4079-BF94-E675AA410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36" name="Freeform 29">
              <a:extLst>
                <a:ext uri="{FF2B5EF4-FFF2-40B4-BE49-F238E27FC236}">
                  <a16:creationId xmlns:a16="http://schemas.microsoft.com/office/drawing/2014/main" id="{7AABE1FA-6DC8-4A47-AC5C-F05B9C111C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37" name="Freeform 30">
              <a:extLst>
                <a:ext uri="{FF2B5EF4-FFF2-40B4-BE49-F238E27FC236}">
                  <a16:creationId xmlns:a16="http://schemas.microsoft.com/office/drawing/2014/main" id="{17BB7298-8900-4C67-B800-BD241F0199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38" name="Freeform 31">
              <a:extLst>
                <a:ext uri="{FF2B5EF4-FFF2-40B4-BE49-F238E27FC236}">
                  <a16:creationId xmlns:a16="http://schemas.microsoft.com/office/drawing/2014/main" id="{EE3442F8-53C2-490C-94EF-E423ECB95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39" name="Freeform 32">
              <a:extLst>
                <a:ext uri="{FF2B5EF4-FFF2-40B4-BE49-F238E27FC236}">
                  <a16:creationId xmlns:a16="http://schemas.microsoft.com/office/drawing/2014/main" id="{3DBEA916-8B10-493A-8CBF-9B5FA2A4A0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40" name="Freeform 33">
              <a:extLst>
                <a:ext uri="{FF2B5EF4-FFF2-40B4-BE49-F238E27FC236}">
                  <a16:creationId xmlns:a16="http://schemas.microsoft.com/office/drawing/2014/main" id="{248DB27B-F9EA-4F81-A746-7D57B768E0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41" name="Freeform 34">
              <a:extLst>
                <a:ext uri="{FF2B5EF4-FFF2-40B4-BE49-F238E27FC236}">
                  <a16:creationId xmlns:a16="http://schemas.microsoft.com/office/drawing/2014/main" id="{998E5C90-2A81-4013-AE09-2023B4407C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42" name="Freeform 35">
              <a:extLst>
                <a:ext uri="{FF2B5EF4-FFF2-40B4-BE49-F238E27FC236}">
                  <a16:creationId xmlns:a16="http://schemas.microsoft.com/office/drawing/2014/main" id="{86A8318B-7607-4519-8EEB-C7DD509653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43" name="Freeform 36">
              <a:extLst>
                <a:ext uri="{FF2B5EF4-FFF2-40B4-BE49-F238E27FC236}">
                  <a16:creationId xmlns:a16="http://schemas.microsoft.com/office/drawing/2014/main" id="{5009FB1B-4865-45DB-8727-F012E3ACA5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44" name="Freeform 37">
              <a:extLst>
                <a:ext uri="{FF2B5EF4-FFF2-40B4-BE49-F238E27FC236}">
                  <a16:creationId xmlns:a16="http://schemas.microsoft.com/office/drawing/2014/main" id="{5B209B64-3A98-4B1A-857A-2368AFED6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45" name="Freeform 38">
              <a:extLst>
                <a:ext uri="{FF2B5EF4-FFF2-40B4-BE49-F238E27FC236}">
                  <a16:creationId xmlns:a16="http://schemas.microsoft.com/office/drawing/2014/main" id="{EB3B5D03-7AE3-411C-A820-6844E7D0C6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47" name="Freeform 11">
            <a:extLst>
              <a:ext uri="{FF2B5EF4-FFF2-40B4-BE49-F238E27FC236}">
                <a16:creationId xmlns:a16="http://schemas.microsoft.com/office/drawing/2014/main" id="{91328346-8BAD-4616-B50B-5CFDA5648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411452"/>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3" name="Content Placeholder 2"/>
          <p:cNvSpPr>
            <a:spLocks noGrp="1"/>
          </p:cNvSpPr>
          <p:nvPr>
            <p:ph idx="1"/>
          </p:nvPr>
        </p:nvSpPr>
        <p:spPr>
          <a:xfrm>
            <a:off x="2529796" y="228600"/>
            <a:ext cx="6517766" cy="5682622"/>
          </a:xfrm>
        </p:spPr>
        <p:txBody>
          <a:bodyPr>
            <a:normAutofit fontScale="92500" lnSpcReduction="10000"/>
          </a:bodyPr>
          <a:lstStyle/>
          <a:p>
            <a:pPr marL="0" indent="0" algn="just">
              <a:lnSpc>
                <a:spcPct val="90000"/>
              </a:lnSpc>
              <a:buNone/>
            </a:pPr>
            <a:r>
              <a:rPr lang="ms-MY" sz="1900" b="1" dirty="0"/>
              <a:t>Peringkat b : Apabila selesai sesuatu tugas</a:t>
            </a:r>
          </a:p>
          <a:p>
            <a:pPr marL="0" indent="0" algn="just">
              <a:lnSpc>
                <a:spcPct val="90000"/>
              </a:lnSpc>
              <a:buNone/>
            </a:pPr>
            <a:endParaRPr lang="ms-MY" sz="1100" b="1" dirty="0"/>
          </a:p>
          <a:p>
            <a:pPr marL="0" indent="0" algn="just">
              <a:lnSpc>
                <a:spcPct val="90000"/>
              </a:lnSpc>
              <a:buNone/>
            </a:pPr>
            <a:r>
              <a:rPr lang="ms-MY" sz="1900" dirty="0"/>
              <a:t>Proses Kerja :</a:t>
            </a:r>
          </a:p>
          <a:p>
            <a:pPr marL="0" indent="0" algn="just">
              <a:lnSpc>
                <a:spcPct val="90000"/>
              </a:lnSpc>
              <a:buNone/>
            </a:pPr>
            <a:endParaRPr lang="ms-MY" sz="1100" dirty="0"/>
          </a:p>
          <a:p>
            <a:pPr marL="0" indent="0" algn="just">
              <a:lnSpc>
                <a:spcPct val="90000"/>
              </a:lnSpc>
              <a:buNone/>
            </a:pPr>
            <a:r>
              <a:rPr lang="ms-MY" sz="1900" dirty="0"/>
              <a:t>Setiap Pengerusi/Ahli Jawatankuasa Berkaitan Perolehan dikehendaki menandatangani Surat Akuan Selesai Tugas Jawatankuasa Berkaitan Perolehan setelah menamatkan tugasan seperti di </a:t>
            </a:r>
            <a:r>
              <a:rPr lang="ms-MY" sz="1900" b="1" u="sng" dirty="0">
                <a:solidFill>
                  <a:srgbClr val="FF0000"/>
                </a:solidFill>
              </a:rPr>
              <a:t>LAMPIRAN 3</a:t>
            </a:r>
            <a:r>
              <a:rPr lang="ms-MY" sz="1900" dirty="0"/>
              <a:t>. Akuan ini hendaklah dikepilkan bersama laporan berkaitan dan difailkan.</a:t>
            </a:r>
          </a:p>
          <a:p>
            <a:pPr marL="0" indent="0" algn="just">
              <a:lnSpc>
                <a:spcPct val="90000"/>
              </a:lnSpc>
              <a:buNone/>
            </a:pPr>
            <a:endParaRPr lang="ms-MY" sz="1900" dirty="0"/>
          </a:p>
          <a:p>
            <a:pPr marL="0" indent="0" algn="just">
              <a:lnSpc>
                <a:spcPct val="90000"/>
              </a:lnSpc>
              <a:buNone/>
            </a:pPr>
            <a:r>
              <a:rPr lang="ms-MY" sz="1900" dirty="0">
                <a:solidFill>
                  <a:schemeClr val="tx1"/>
                </a:solidFill>
              </a:rPr>
              <a:t>Jawatankuasa Berkaitan Perolehan adalah seperti berikut:</a:t>
            </a:r>
          </a:p>
          <a:p>
            <a:pPr marL="457200" indent="-457200" algn="just">
              <a:lnSpc>
                <a:spcPct val="90000"/>
              </a:lnSpc>
              <a:buFont typeface="+mj-lt"/>
              <a:buAutoNum type="alphaLcParenR"/>
            </a:pPr>
            <a:r>
              <a:rPr lang="ms-MY" sz="1900" dirty="0">
                <a:solidFill>
                  <a:schemeClr val="tx1"/>
                </a:solidFill>
              </a:rPr>
              <a:t>Jawatankuasa Spesifikasi</a:t>
            </a:r>
          </a:p>
          <a:p>
            <a:pPr marL="457200" indent="-457200" algn="just">
              <a:lnSpc>
                <a:spcPct val="90000"/>
              </a:lnSpc>
              <a:buFont typeface="+mj-lt"/>
              <a:buAutoNum type="alphaLcParenR"/>
            </a:pPr>
            <a:r>
              <a:rPr lang="ms-MY" sz="1900" dirty="0">
                <a:solidFill>
                  <a:schemeClr val="tx1"/>
                </a:solidFill>
              </a:rPr>
              <a:t>Jawatankuasa Pembuka Tender / 	Sebut Harga</a:t>
            </a:r>
          </a:p>
          <a:p>
            <a:pPr marL="457200" indent="-457200" algn="just">
              <a:lnSpc>
                <a:spcPct val="90000"/>
              </a:lnSpc>
              <a:buFont typeface="+mj-lt"/>
              <a:buAutoNum type="alphaLcParenR"/>
            </a:pPr>
            <a:r>
              <a:rPr lang="ms-MY" sz="1900" dirty="0">
                <a:solidFill>
                  <a:schemeClr val="tx1"/>
                </a:solidFill>
              </a:rPr>
              <a:t>Jawatankuasa Penilaian – Teknikal 	dan / atau Kewangan</a:t>
            </a:r>
          </a:p>
          <a:p>
            <a:pPr marL="457200" indent="-457200" algn="just">
              <a:lnSpc>
                <a:spcPct val="90000"/>
              </a:lnSpc>
              <a:buFont typeface="+mj-lt"/>
              <a:buAutoNum type="alphaLcParenR"/>
            </a:pPr>
            <a:r>
              <a:rPr lang="ms-MY" sz="1900" dirty="0">
                <a:solidFill>
                  <a:schemeClr val="tx1"/>
                </a:solidFill>
              </a:rPr>
              <a:t>Jawatankuasa Rundingan Harga</a:t>
            </a:r>
          </a:p>
          <a:p>
            <a:pPr marL="457200" indent="-457200" algn="just">
              <a:lnSpc>
                <a:spcPct val="90000"/>
              </a:lnSpc>
              <a:buFont typeface="+mj-lt"/>
              <a:buAutoNum type="alphaLcParenR"/>
            </a:pPr>
            <a:r>
              <a:rPr lang="ms-MY" sz="1900" dirty="0">
                <a:solidFill>
                  <a:schemeClr val="tx1"/>
                </a:solidFill>
              </a:rPr>
              <a:t>Lain-lain jawatankuasa berkaitan 	perolehan</a:t>
            </a:r>
          </a:p>
          <a:p>
            <a:pPr marL="0" indent="0">
              <a:lnSpc>
                <a:spcPct val="90000"/>
              </a:lnSpc>
              <a:buNone/>
            </a:pPr>
            <a:endParaRPr lang="ms-MY" sz="1200" dirty="0"/>
          </a:p>
        </p:txBody>
      </p:sp>
    </p:spTree>
    <p:extLst>
      <p:ext uri="{BB962C8B-B14F-4D97-AF65-F5344CB8AC3E}">
        <p14:creationId xmlns:p14="http://schemas.microsoft.com/office/powerpoint/2010/main" val="152707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ADA09-E7E9-49C3-AACF-6535DDA45472}"/>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A3605A36-DE9B-4261-A7AB-D8A08ACEB041}"/>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AD8CADBF-7634-6507-23B8-DD975948371E}"/>
              </a:ext>
            </a:extLst>
          </p:cNvPr>
          <p:cNvPicPr>
            <a:picLocks noChangeAspect="1"/>
          </p:cNvPicPr>
          <p:nvPr/>
        </p:nvPicPr>
        <p:blipFill>
          <a:blip r:embed="rId2"/>
          <a:stretch>
            <a:fillRect/>
          </a:stretch>
        </p:blipFill>
        <p:spPr>
          <a:xfrm>
            <a:off x="1600200" y="-24772"/>
            <a:ext cx="5598599" cy="6731782"/>
          </a:xfrm>
          <a:prstGeom prst="rect">
            <a:avLst/>
          </a:prstGeom>
        </p:spPr>
      </p:pic>
    </p:spTree>
    <p:extLst>
      <p:ext uri="{BB962C8B-B14F-4D97-AF65-F5344CB8AC3E}">
        <p14:creationId xmlns:p14="http://schemas.microsoft.com/office/powerpoint/2010/main" val="2344810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D0FD4-7D19-4CFC-AEA7-BE379812162C}"/>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CFE870D7-9D13-42A4-83B0-E41EEBC1B90E}"/>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D0C30D2E-63FA-055B-E40D-E3AA4DAE29BC}"/>
              </a:ext>
            </a:extLst>
          </p:cNvPr>
          <p:cNvPicPr>
            <a:picLocks noChangeAspect="1"/>
          </p:cNvPicPr>
          <p:nvPr/>
        </p:nvPicPr>
        <p:blipFill>
          <a:blip r:embed="rId2"/>
          <a:stretch>
            <a:fillRect/>
          </a:stretch>
        </p:blipFill>
        <p:spPr>
          <a:xfrm>
            <a:off x="628649" y="1304924"/>
            <a:ext cx="8551601" cy="4928966"/>
          </a:xfrm>
          <a:prstGeom prst="rect">
            <a:avLst/>
          </a:prstGeom>
        </p:spPr>
      </p:pic>
    </p:spTree>
    <p:extLst>
      <p:ext uri="{BB962C8B-B14F-4D97-AF65-F5344CB8AC3E}">
        <p14:creationId xmlns:p14="http://schemas.microsoft.com/office/powerpoint/2010/main" val="40961212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1645" y="685800"/>
            <a:ext cx="2736814" cy="5225422"/>
          </a:xfrm>
        </p:spPr>
        <p:txBody>
          <a:bodyPr anchor="ctr">
            <a:normAutofit/>
          </a:bodyPr>
          <a:lstStyle/>
          <a:p>
            <a:r>
              <a:rPr lang="en-US"/>
              <a:t>OBJEKTIF</a:t>
            </a:r>
            <a:endParaRPr lang="ms-MY"/>
          </a:p>
        </p:txBody>
      </p:sp>
      <p:sp>
        <p:nvSpPr>
          <p:cNvPr id="60" name="Rectangle 59">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826165" y="685800"/>
            <a:ext cx="4477622" cy="5225422"/>
          </a:xfrm>
        </p:spPr>
        <p:txBody>
          <a:bodyPr anchor="ctr">
            <a:normAutofit/>
          </a:bodyPr>
          <a:lstStyle/>
          <a:p>
            <a:pPr marL="0" indent="0" algn="just">
              <a:buNone/>
            </a:pPr>
            <a:r>
              <a:rPr lang="ms-MY" sz="2000" dirty="0"/>
              <a:t>Meningkatkan ketelusan dalam perolehan JKR yang dijangka akan mengurangkan dan membasmi gejala rasuah di kalangan Pegawai JKR dan Petender / Penyebut Harga / Perunding. </a:t>
            </a:r>
          </a:p>
        </p:txBody>
      </p:sp>
      <p:cxnSp>
        <p:nvCxnSpPr>
          <p:cNvPr id="62" name="Straight Connector 61">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640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28601" y="664623"/>
            <a:ext cx="2667000" cy="3029344"/>
          </a:xfrm>
        </p:spPr>
        <p:txBody>
          <a:bodyPr>
            <a:normAutofit fontScale="90000"/>
          </a:bodyPr>
          <a:lstStyle/>
          <a:p>
            <a:pPr>
              <a:lnSpc>
                <a:spcPct val="90000"/>
              </a:lnSpc>
            </a:pPr>
            <a:r>
              <a:rPr lang="ms-MY" sz="2700" b="1" dirty="0">
                <a:solidFill>
                  <a:schemeClr val="bg1"/>
                </a:solidFill>
              </a:rPr>
              <a:t>3. Peringkat Pelaksanaan Integrity Pact bagi Pihak Berkuasa Melulus (PBM) Perolehan</a:t>
            </a:r>
            <a:br>
              <a:rPr lang="ms-MY" sz="2000" dirty="0">
                <a:solidFill>
                  <a:schemeClr val="bg1"/>
                </a:solidFill>
              </a:rPr>
            </a:br>
            <a:br>
              <a:rPr lang="ms-MY" sz="2000" dirty="0">
                <a:solidFill>
                  <a:schemeClr val="bg1"/>
                </a:solidFill>
              </a:rPr>
            </a:br>
            <a:endParaRPr lang="ms-MY" sz="2000" dirty="0">
              <a:solidFill>
                <a:schemeClr val="bg1"/>
              </a:solidFill>
            </a:endParaRP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52055" y="152400"/>
            <a:ext cx="5547198" cy="4648200"/>
          </a:xfrm>
        </p:spPr>
        <p:txBody>
          <a:bodyPr anchor="ctr">
            <a:normAutofit/>
          </a:bodyPr>
          <a:lstStyle/>
          <a:p>
            <a:pPr marL="0" indent="0" algn="just">
              <a:buNone/>
            </a:pPr>
            <a:r>
              <a:rPr lang="ms-MY" b="1" dirty="0"/>
              <a:t>Peringkat 1 : Semasa Pelantikan sebagai Pengerusi/Ahli Lembaga/PBM Perolehan </a:t>
            </a:r>
          </a:p>
          <a:p>
            <a:pPr marL="0" indent="0" algn="just">
              <a:buNone/>
            </a:pPr>
            <a:endParaRPr lang="ms-MY" dirty="0"/>
          </a:p>
          <a:p>
            <a:pPr marL="0" indent="0" algn="just">
              <a:buNone/>
            </a:pPr>
            <a:r>
              <a:rPr lang="ms-MY" dirty="0"/>
              <a:t>Proses Kerja  : </a:t>
            </a:r>
          </a:p>
          <a:p>
            <a:pPr marL="0" indent="0" algn="just">
              <a:buNone/>
            </a:pPr>
            <a:endParaRPr lang="ms-MY" dirty="0"/>
          </a:p>
          <a:p>
            <a:pPr algn="just"/>
            <a:r>
              <a:rPr lang="ms-MY" dirty="0"/>
              <a:t>Setiap individu yang dilantik sebagai Pengerusi/Pengerusi Ganti Lembaga / PBM Perolehan hendaklah menandatangani Surat Akuan Ahli Lembaga / Jawatankuasa Perolehan seperti di </a:t>
            </a:r>
            <a:r>
              <a:rPr lang="ms-MY" b="1" u="sng" dirty="0">
                <a:solidFill>
                  <a:srgbClr val="FF0000"/>
                </a:solidFill>
              </a:rPr>
              <a:t>LAMPIRAN 4</a:t>
            </a:r>
            <a:r>
              <a:rPr lang="ms-MY" dirty="0"/>
              <a:t>. Sesalinan Surat Akuan hendaklah disimpan oleh Urus Setia Lembaga / PBM Perolehan. </a:t>
            </a:r>
            <a:endParaRPr lang="ms-MY" b="1" dirty="0"/>
          </a:p>
          <a:p>
            <a:endParaRPr lang="ms-MY" dirty="0"/>
          </a:p>
        </p:txBody>
      </p:sp>
    </p:spTree>
    <p:extLst>
      <p:ext uri="{BB962C8B-B14F-4D97-AF65-F5344CB8AC3E}">
        <p14:creationId xmlns:p14="http://schemas.microsoft.com/office/powerpoint/2010/main" val="1410005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0C707-2485-457B-96DB-BFFE84FE4DEA}"/>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5CF1F21E-FC3E-4317-87A7-13F95E97F85D}"/>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D256F63A-6E85-463E-3546-9E6133F39CDB}"/>
              </a:ext>
            </a:extLst>
          </p:cNvPr>
          <p:cNvPicPr>
            <a:picLocks noChangeAspect="1"/>
          </p:cNvPicPr>
          <p:nvPr/>
        </p:nvPicPr>
        <p:blipFill>
          <a:blip r:embed="rId2"/>
          <a:stretch>
            <a:fillRect/>
          </a:stretch>
        </p:blipFill>
        <p:spPr>
          <a:xfrm>
            <a:off x="1942415" y="116352"/>
            <a:ext cx="5202556" cy="6625296"/>
          </a:xfrm>
          <a:prstGeom prst="rect">
            <a:avLst/>
          </a:prstGeom>
        </p:spPr>
      </p:pic>
    </p:spTree>
    <p:extLst>
      <p:ext uri="{BB962C8B-B14F-4D97-AF65-F5344CB8AC3E}">
        <p14:creationId xmlns:p14="http://schemas.microsoft.com/office/powerpoint/2010/main" val="2290707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152400"/>
            <a:ext cx="5547198" cy="6629400"/>
          </a:xfrm>
        </p:spPr>
        <p:txBody>
          <a:bodyPr anchor="ctr">
            <a:noAutofit/>
          </a:bodyPr>
          <a:lstStyle/>
          <a:p>
            <a:pPr marL="0" indent="0" algn="just">
              <a:lnSpc>
                <a:spcPct val="90000"/>
              </a:lnSpc>
              <a:buNone/>
            </a:pPr>
            <a:r>
              <a:rPr lang="ms-MY" b="1" dirty="0"/>
              <a:t>Peringkat b : Setiap kali Mesyuarat Lembaga / PBM Perolehan bersidang</a:t>
            </a:r>
          </a:p>
          <a:p>
            <a:pPr marL="0" indent="0" algn="just">
              <a:lnSpc>
                <a:spcPct val="90000"/>
              </a:lnSpc>
              <a:buNone/>
            </a:pPr>
            <a:r>
              <a:rPr lang="ms-MY" dirty="0"/>
              <a:t>Proses Kerja :</a:t>
            </a:r>
          </a:p>
          <a:p>
            <a:pPr marL="0" indent="0" algn="just">
              <a:lnSpc>
                <a:spcPct val="90000"/>
              </a:lnSpc>
              <a:buNone/>
            </a:pPr>
            <a:r>
              <a:rPr lang="ms-MY" dirty="0"/>
              <a:t>Setiap Pengerusi / Pengerusi Ganti Lembaga / PBM Perolehan hendaklah menandatangani Surat Akuan Selesai Tugas Ahli Lembaga / PBM Perolehan seperti di </a:t>
            </a:r>
            <a:r>
              <a:rPr lang="ms-MY" b="1" u="sng" dirty="0">
                <a:solidFill>
                  <a:srgbClr val="FF0000"/>
                </a:solidFill>
              </a:rPr>
              <a:t>LAMPIRAN 5</a:t>
            </a:r>
            <a:r>
              <a:rPr lang="ms-MY" dirty="0"/>
              <a:t> pada setiap mesyuarat setelah selesai melaksanakan tugas. Sesalinan Surat Akuan hendaklah disimpan oleh Urus Setia Lembaga / PBM Perolehan. </a:t>
            </a:r>
          </a:p>
          <a:p>
            <a:pPr marL="0" indent="0" algn="just">
              <a:lnSpc>
                <a:spcPct val="90000"/>
              </a:lnSpc>
              <a:buNone/>
            </a:pPr>
            <a:r>
              <a:rPr lang="ms-MY" dirty="0">
                <a:solidFill>
                  <a:srgbClr val="FF0000"/>
                </a:solidFill>
              </a:rPr>
              <a:t>Lembaga/PBM Perolehan merujuk kepada:</a:t>
            </a:r>
          </a:p>
          <a:p>
            <a:pPr algn="just">
              <a:lnSpc>
                <a:spcPct val="90000"/>
              </a:lnSpc>
              <a:buFont typeface="+mj-lt"/>
              <a:buAutoNum type="alphaLcParenR"/>
            </a:pPr>
            <a:r>
              <a:rPr lang="ms-MY" dirty="0">
                <a:solidFill>
                  <a:srgbClr val="FF0000"/>
                </a:solidFill>
              </a:rPr>
              <a:t>Lembaga Perolehan / Tender Persekutuan atau Negeri</a:t>
            </a:r>
          </a:p>
          <a:p>
            <a:pPr algn="just">
              <a:lnSpc>
                <a:spcPct val="90000"/>
              </a:lnSpc>
              <a:buFont typeface="+mj-lt"/>
              <a:buAutoNum type="alphaLcParenR"/>
            </a:pPr>
            <a:r>
              <a:rPr lang="ms-MY" dirty="0">
                <a:solidFill>
                  <a:srgbClr val="FF0000"/>
                </a:solidFill>
              </a:rPr>
              <a:t>Lembaga Perolehan</a:t>
            </a:r>
          </a:p>
          <a:p>
            <a:pPr algn="just">
              <a:lnSpc>
                <a:spcPct val="90000"/>
              </a:lnSpc>
              <a:buFont typeface="+mj-lt"/>
              <a:buAutoNum type="alphaLcParenR"/>
            </a:pPr>
            <a:r>
              <a:rPr lang="ms-MY" dirty="0">
                <a:solidFill>
                  <a:srgbClr val="FF0000"/>
                </a:solidFill>
              </a:rPr>
              <a:t>Jawatankuasa Sebut Harga</a:t>
            </a:r>
          </a:p>
          <a:p>
            <a:pPr algn="just">
              <a:lnSpc>
                <a:spcPct val="90000"/>
              </a:lnSpc>
              <a:buFont typeface="+mj-lt"/>
              <a:buAutoNum type="alphaLcParenR"/>
            </a:pPr>
            <a:r>
              <a:rPr lang="ms-MY" dirty="0">
                <a:solidFill>
                  <a:srgbClr val="FF0000"/>
                </a:solidFill>
              </a:rPr>
              <a:t>Jawatankuasa Projek Sakit</a:t>
            </a:r>
          </a:p>
          <a:p>
            <a:pPr algn="just">
              <a:lnSpc>
                <a:spcPct val="90000"/>
              </a:lnSpc>
              <a:buFont typeface="+mj-lt"/>
              <a:buAutoNum type="alphaLcParenR"/>
            </a:pPr>
            <a:r>
              <a:rPr lang="ms-MY" dirty="0">
                <a:solidFill>
                  <a:srgbClr val="FF0000"/>
                </a:solidFill>
              </a:rPr>
              <a:t>Jawatankuasa Arahan Perubahan Kerja / Tuntutan</a:t>
            </a:r>
          </a:p>
          <a:p>
            <a:pPr algn="just">
              <a:lnSpc>
                <a:spcPct val="90000"/>
              </a:lnSpc>
              <a:buFont typeface="+mj-lt"/>
              <a:buAutoNum type="alphaLcParenR"/>
            </a:pPr>
            <a:r>
              <a:rPr lang="ms-MY" dirty="0">
                <a:solidFill>
                  <a:srgbClr val="FF0000"/>
                </a:solidFill>
              </a:rPr>
              <a:t>Jawatankuasa Penyelarasan Harga</a:t>
            </a:r>
          </a:p>
          <a:p>
            <a:pPr algn="just">
              <a:lnSpc>
                <a:spcPct val="90000"/>
              </a:lnSpc>
              <a:buFont typeface="+mj-lt"/>
              <a:buAutoNum type="alphaLcParenR"/>
            </a:pPr>
            <a:r>
              <a:rPr lang="ms-MY" dirty="0">
                <a:solidFill>
                  <a:srgbClr val="FF0000"/>
                </a:solidFill>
              </a:rPr>
              <a:t>Lain-lain jawatankuasa yang bertanggungjawab 	untuk menimbang dan memuktamadkan 	perolehan/tender.</a:t>
            </a:r>
          </a:p>
        </p:txBody>
      </p:sp>
    </p:spTree>
    <p:extLst>
      <p:ext uri="{BB962C8B-B14F-4D97-AF65-F5344CB8AC3E}">
        <p14:creationId xmlns:p14="http://schemas.microsoft.com/office/powerpoint/2010/main" val="4159067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9559-0892-4449-95E3-BDCD811553F0}"/>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01203D34-5717-4DF0-A287-4D25B8926B4A}"/>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ACF34D4F-183B-ED37-6EFC-7612754E6D67}"/>
              </a:ext>
            </a:extLst>
          </p:cNvPr>
          <p:cNvPicPr>
            <a:picLocks noChangeAspect="1"/>
          </p:cNvPicPr>
          <p:nvPr/>
        </p:nvPicPr>
        <p:blipFill>
          <a:blip r:embed="rId2"/>
          <a:stretch>
            <a:fillRect/>
          </a:stretch>
        </p:blipFill>
        <p:spPr>
          <a:xfrm>
            <a:off x="1600200" y="102986"/>
            <a:ext cx="5763278" cy="6450214"/>
          </a:xfrm>
          <a:prstGeom prst="rect">
            <a:avLst/>
          </a:prstGeom>
        </p:spPr>
      </p:pic>
    </p:spTree>
    <p:extLst>
      <p:ext uri="{BB962C8B-B14F-4D97-AF65-F5344CB8AC3E}">
        <p14:creationId xmlns:p14="http://schemas.microsoft.com/office/powerpoint/2010/main" val="3707532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0FE42-7C16-4DAE-8143-A3583B2307C4}"/>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A8E159E9-2A4D-4B87-8F90-C717ADB6C1FD}"/>
              </a:ext>
            </a:extLst>
          </p:cNvPr>
          <p:cNvSpPr>
            <a:spLocks noGrp="1"/>
          </p:cNvSpPr>
          <p:nvPr>
            <p:ph idx="1"/>
          </p:nvPr>
        </p:nvSpPr>
        <p:spPr/>
        <p:txBody>
          <a:bodyPr/>
          <a:lstStyle/>
          <a:p>
            <a:endParaRPr lang="ms-MY"/>
          </a:p>
        </p:txBody>
      </p:sp>
      <p:pic>
        <p:nvPicPr>
          <p:cNvPr id="6" name="Picture 5">
            <a:extLst>
              <a:ext uri="{FF2B5EF4-FFF2-40B4-BE49-F238E27FC236}">
                <a16:creationId xmlns:a16="http://schemas.microsoft.com/office/drawing/2014/main" id="{B9416D94-38A8-BF74-AD8C-A44C40C39601}"/>
              </a:ext>
            </a:extLst>
          </p:cNvPr>
          <p:cNvPicPr>
            <a:picLocks noChangeAspect="1"/>
          </p:cNvPicPr>
          <p:nvPr/>
        </p:nvPicPr>
        <p:blipFill>
          <a:blip r:embed="rId2"/>
          <a:stretch>
            <a:fillRect/>
          </a:stretch>
        </p:blipFill>
        <p:spPr>
          <a:xfrm>
            <a:off x="614362" y="1295400"/>
            <a:ext cx="8561938" cy="5105400"/>
          </a:xfrm>
          <a:prstGeom prst="rect">
            <a:avLst/>
          </a:prstGeom>
        </p:spPr>
      </p:pic>
    </p:spTree>
    <p:extLst>
      <p:ext uri="{BB962C8B-B14F-4D97-AF65-F5344CB8AC3E}">
        <p14:creationId xmlns:p14="http://schemas.microsoft.com/office/powerpoint/2010/main" val="3287181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1028" y="221128"/>
            <a:ext cx="2658372" cy="3029344"/>
          </a:xfrm>
        </p:spPr>
        <p:txBody>
          <a:bodyPr>
            <a:normAutofit/>
          </a:bodyPr>
          <a:lstStyle/>
          <a:p>
            <a:pPr>
              <a:lnSpc>
                <a:spcPct val="90000"/>
              </a:lnSpc>
            </a:pPr>
            <a:r>
              <a:rPr lang="ms-MY" sz="2000" dirty="0">
                <a:solidFill>
                  <a:schemeClr val="bg1"/>
                </a:solidFill>
              </a:rPr>
              <a:t>4</a:t>
            </a:r>
            <a:r>
              <a:rPr lang="ms-MY" sz="2400" dirty="0">
                <a:solidFill>
                  <a:schemeClr val="bg1"/>
                </a:solidFill>
              </a:rPr>
              <a:t>. </a:t>
            </a:r>
            <a:r>
              <a:rPr lang="sv-SE" sz="2400" b="1" dirty="0">
                <a:solidFill>
                  <a:schemeClr val="bg1"/>
                </a:solidFill>
              </a:rPr>
              <a:t>Peringkat Pelaksanaan Integrity Pact bagi Pembida / Penyebut Harga</a:t>
            </a:r>
            <a:br>
              <a:rPr lang="ms-MY" sz="2400" dirty="0">
                <a:solidFill>
                  <a:schemeClr val="bg1"/>
                </a:solidFill>
              </a:rPr>
            </a:br>
            <a:br>
              <a:rPr lang="ms-MY" sz="2400" dirty="0">
                <a:solidFill>
                  <a:schemeClr val="bg1"/>
                </a:solidFill>
              </a:rPr>
            </a:br>
            <a:endParaRPr lang="ms-MY" sz="2400" dirty="0">
              <a:solidFill>
                <a:schemeClr val="bg1"/>
              </a:solidFill>
            </a:endParaRPr>
          </a:p>
        </p:txBody>
      </p:sp>
      <p:sp>
        <p:nvSpPr>
          <p:cNvPr id="7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72" name="Rectangle 7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Content Placeholder 2"/>
          <p:cNvSpPr>
            <a:spLocks noGrp="1"/>
          </p:cNvSpPr>
          <p:nvPr>
            <p:ph idx="1"/>
          </p:nvPr>
        </p:nvSpPr>
        <p:spPr>
          <a:xfrm>
            <a:off x="3529933" y="221128"/>
            <a:ext cx="5309267" cy="6484472"/>
          </a:xfrm>
        </p:spPr>
        <p:txBody>
          <a:bodyPr anchor="ctr">
            <a:normAutofit fontScale="62500" lnSpcReduction="20000"/>
          </a:bodyPr>
          <a:lstStyle/>
          <a:p>
            <a:pPr marL="0" indent="0" algn="just">
              <a:lnSpc>
                <a:spcPct val="90000"/>
              </a:lnSpc>
              <a:buNone/>
            </a:pPr>
            <a:r>
              <a:rPr lang="ms-MY" sz="2900" b="1" dirty="0"/>
              <a:t>Peringkat a : Semasa pembelian/ pengambilan dokumen tender/ sebut harga</a:t>
            </a:r>
          </a:p>
          <a:p>
            <a:pPr marL="0" indent="0" algn="just">
              <a:lnSpc>
                <a:spcPct val="90000"/>
              </a:lnSpc>
              <a:buNone/>
            </a:pPr>
            <a:endParaRPr lang="ms-MY" sz="2900" dirty="0"/>
          </a:p>
          <a:p>
            <a:pPr marL="0" indent="0" algn="just">
              <a:lnSpc>
                <a:spcPct val="90000"/>
              </a:lnSpc>
              <a:buNone/>
            </a:pPr>
            <a:r>
              <a:rPr lang="ms-MY" sz="2900" dirty="0"/>
              <a:t>Proses Kerja : </a:t>
            </a:r>
          </a:p>
          <a:p>
            <a:pPr algn="just">
              <a:lnSpc>
                <a:spcPct val="90000"/>
              </a:lnSpc>
            </a:pPr>
            <a:endParaRPr lang="ms-MY" sz="2900" dirty="0"/>
          </a:p>
          <a:p>
            <a:pPr algn="just">
              <a:lnSpc>
                <a:spcPct val="90000"/>
              </a:lnSpc>
            </a:pPr>
            <a:r>
              <a:rPr lang="ms-MY" sz="2900" dirty="0"/>
              <a:t>Setiap JKR Cawangan/Negeri/Daerah hendaklah memastikan sesalinan Surat Akuan Pembida disertakan bersama dokumen tender /sebut harga yang diedarkan kepada pembida. Sesalinan Surat Akuan Pembida seperti di </a:t>
            </a:r>
            <a:r>
              <a:rPr lang="ms-MY" sz="2900" b="1" u="sng" dirty="0">
                <a:solidFill>
                  <a:srgbClr val="FF0000"/>
                </a:solidFill>
              </a:rPr>
              <a:t>LAMPIRAN 6</a:t>
            </a:r>
            <a:r>
              <a:rPr lang="ms-MY" sz="2900" dirty="0"/>
              <a:t>. </a:t>
            </a:r>
          </a:p>
          <a:p>
            <a:pPr marL="0" indent="0" algn="just">
              <a:lnSpc>
                <a:spcPct val="90000"/>
              </a:lnSpc>
              <a:buNone/>
            </a:pPr>
            <a:endParaRPr lang="ms-MY" sz="2900" b="1" dirty="0"/>
          </a:p>
          <a:p>
            <a:pPr marL="0" indent="0" algn="just">
              <a:lnSpc>
                <a:spcPct val="90000"/>
              </a:lnSpc>
              <a:buNone/>
            </a:pPr>
            <a:r>
              <a:rPr lang="ms-MY" sz="2900" b="1" dirty="0"/>
              <a:t>Semasa penyerahan dokumen tender/sebut harga oleh pembida</a:t>
            </a:r>
          </a:p>
          <a:p>
            <a:pPr marL="0" indent="0" algn="just">
              <a:lnSpc>
                <a:spcPct val="90000"/>
              </a:lnSpc>
              <a:buNone/>
            </a:pPr>
            <a:endParaRPr lang="ms-MY" sz="2900" dirty="0"/>
          </a:p>
          <a:p>
            <a:pPr marL="0" indent="0" algn="just">
              <a:lnSpc>
                <a:spcPct val="90000"/>
              </a:lnSpc>
              <a:buNone/>
            </a:pPr>
            <a:r>
              <a:rPr lang="ms-MY" sz="2900" dirty="0"/>
              <a:t>Proses Kerja : </a:t>
            </a:r>
          </a:p>
          <a:p>
            <a:pPr algn="just">
              <a:lnSpc>
                <a:spcPct val="90000"/>
              </a:lnSpc>
            </a:pPr>
            <a:endParaRPr lang="ms-MY" sz="2900" dirty="0"/>
          </a:p>
          <a:p>
            <a:pPr algn="just">
              <a:lnSpc>
                <a:spcPct val="90000"/>
              </a:lnSpc>
            </a:pPr>
            <a:r>
              <a:rPr lang="ms-MY" sz="2900" dirty="0"/>
              <a:t>Apabila menghantar dokumen tender/sebut harga setiap pembida hendaklah memastikan Surat Akuan Pembida diisi dengan lengkap dan ditandatangani serta dikepilkan bersama dokumen tender/sebut harga.</a:t>
            </a:r>
            <a:endParaRPr lang="ms-MY" sz="2900" b="1" dirty="0"/>
          </a:p>
          <a:p>
            <a:pPr>
              <a:lnSpc>
                <a:spcPct val="90000"/>
              </a:lnSpc>
            </a:pPr>
            <a:endParaRPr lang="ms-MY" sz="1700" dirty="0"/>
          </a:p>
        </p:txBody>
      </p:sp>
    </p:spTree>
    <p:extLst>
      <p:ext uri="{BB962C8B-B14F-4D97-AF65-F5344CB8AC3E}">
        <p14:creationId xmlns:p14="http://schemas.microsoft.com/office/powerpoint/2010/main" val="2750859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5CEE-46B4-42BD-9ADE-334D2638554B}"/>
              </a:ext>
            </a:extLst>
          </p:cNvPr>
          <p:cNvSpPr>
            <a:spLocks noGrp="1"/>
          </p:cNvSpPr>
          <p:nvPr>
            <p:ph type="title"/>
          </p:nvPr>
        </p:nvSpPr>
        <p:spPr/>
        <p:txBody>
          <a:bodyPr/>
          <a:lstStyle/>
          <a:p>
            <a:endParaRPr lang="ms-MY"/>
          </a:p>
        </p:txBody>
      </p:sp>
      <p:pic>
        <p:nvPicPr>
          <p:cNvPr id="4" name="Picture 3">
            <a:extLst>
              <a:ext uri="{FF2B5EF4-FFF2-40B4-BE49-F238E27FC236}">
                <a16:creationId xmlns:a16="http://schemas.microsoft.com/office/drawing/2014/main" id="{D2E1F7C1-2C20-84A9-FAAD-10CB06C14CB6}"/>
              </a:ext>
            </a:extLst>
          </p:cNvPr>
          <p:cNvPicPr>
            <a:picLocks noChangeAspect="1"/>
          </p:cNvPicPr>
          <p:nvPr/>
        </p:nvPicPr>
        <p:blipFill>
          <a:blip r:embed="rId2"/>
          <a:stretch>
            <a:fillRect/>
          </a:stretch>
        </p:blipFill>
        <p:spPr>
          <a:xfrm>
            <a:off x="2209800" y="9525"/>
            <a:ext cx="4580567" cy="6438900"/>
          </a:xfrm>
          <a:prstGeom prst="rect">
            <a:avLst/>
          </a:prstGeom>
        </p:spPr>
      </p:pic>
      <p:sp>
        <p:nvSpPr>
          <p:cNvPr id="5" name="Content Placeholder 4">
            <a:extLst>
              <a:ext uri="{FF2B5EF4-FFF2-40B4-BE49-F238E27FC236}">
                <a16:creationId xmlns:a16="http://schemas.microsoft.com/office/drawing/2014/main" id="{CC204484-55FC-EDC2-ED69-2A1089759E07}"/>
              </a:ext>
            </a:extLst>
          </p:cNvPr>
          <p:cNvSpPr>
            <a:spLocks noGrp="1"/>
          </p:cNvSpPr>
          <p:nvPr>
            <p:ph idx="1"/>
          </p:nvPr>
        </p:nvSpPr>
        <p:spPr/>
        <p:txBody>
          <a:bodyPr/>
          <a:lstStyle/>
          <a:p>
            <a:endParaRPr lang="en-MY"/>
          </a:p>
        </p:txBody>
      </p:sp>
    </p:spTree>
    <p:extLst>
      <p:ext uri="{BB962C8B-B14F-4D97-AF65-F5344CB8AC3E}">
        <p14:creationId xmlns:p14="http://schemas.microsoft.com/office/powerpoint/2010/main" val="1966172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F5CEE-46B4-42BD-9ADE-334D2638554B}"/>
              </a:ext>
            </a:extLst>
          </p:cNvPr>
          <p:cNvSpPr>
            <a:spLocks noGrp="1"/>
          </p:cNvSpPr>
          <p:nvPr>
            <p:ph type="title"/>
          </p:nvPr>
        </p:nvSpPr>
        <p:spPr/>
        <p:txBody>
          <a:bodyPr/>
          <a:lstStyle/>
          <a:p>
            <a:endParaRPr lang="ms-MY"/>
          </a:p>
        </p:txBody>
      </p:sp>
      <p:pic>
        <p:nvPicPr>
          <p:cNvPr id="10" name="Content Placeholder 9">
            <a:extLst>
              <a:ext uri="{FF2B5EF4-FFF2-40B4-BE49-F238E27FC236}">
                <a16:creationId xmlns:a16="http://schemas.microsoft.com/office/drawing/2014/main" id="{A6D69025-0CF6-59EB-AB5A-DDAD1CD448A6}"/>
              </a:ext>
            </a:extLst>
          </p:cNvPr>
          <p:cNvPicPr>
            <a:picLocks noGrp="1" noChangeAspect="1"/>
          </p:cNvPicPr>
          <p:nvPr>
            <p:ph idx="1"/>
          </p:nvPr>
        </p:nvPicPr>
        <p:blipFill>
          <a:blip r:embed="rId2"/>
          <a:stretch>
            <a:fillRect/>
          </a:stretch>
        </p:blipFill>
        <p:spPr>
          <a:xfrm>
            <a:off x="1828800" y="652685"/>
            <a:ext cx="5227395" cy="4395565"/>
          </a:xfrm>
        </p:spPr>
      </p:pic>
    </p:spTree>
    <p:extLst>
      <p:ext uri="{BB962C8B-B14F-4D97-AF65-F5344CB8AC3E}">
        <p14:creationId xmlns:p14="http://schemas.microsoft.com/office/powerpoint/2010/main" val="4362357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8" name="Rectangle 23">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60" name="Rectangle 27">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407725" y="152400"/>
            <a:ext cx="5431475" cy="6400800"/>
          </a:xfrm>
        </p:spPr>
        <p:txBody>
          <a:bodyPr anchor="ctr">
            <a:noAutofit/>
          </a:bodyPr>
          <a:lstStyle/>
          <a:p>
            <a:pPr marL="0" indent="0">
              <a:lnSpc>
                <a:spcPct val="90000"/>
              </a:lnSpc>
              <a:buNone/>
            </a:pPr>
            <a:r>
              <a:rPr lang="sv-SE" b="1" dirty="0"/>
              <a:t>Peringkat c : Semasa SST dikeluarkan kepada pembida berjaya</a:t>
            </a:r>
          </a:p>
          <a:p>
            <a:pPr marL="0" indent="0">
              <a:lnSpc>
                <a:spcPct val="90000"/>
              </a:lnSpc>
              <a:buNone/>
            </a:pPr>
            <a:r>
              <a:rPr lang="ms-MY" dirty="0"/>
              <a:t>Proses Kerja: </a:t>
            </a:r>
          </a:p>
          <a:p>
            <a:pPr algn="just">
              <a:lnSpc>
                <a:spcPct val="90000"/>
              </a:lnSpc>
            </a:pPr>
            <a:r>
              <a:rPr lang="ms-MY" dirty="0"/>
              <a:t>Apabila mengeluarkan SST kepada pembida yang berjaya, JKR Cawangan/Negeri/Daerah hendaklah memastikan Surat Akuan Pembida Berjaya disertakan bersama SST. Sesalinan Surat Akuan Pembida Berjaya seperti di </a:t>
            </a:r>
            <a:r>
              <a:rPr lang="ms-MY" b="1" u="sng" dirty="0">
                <a:solidFill>
                  <a:srgbClr val="FF0000"/>
                </a:solidFill>
              </a:rPr>
              <a:t>LAMPIRAN 7</a:t>
            </a:r>
            <a:r>
              <a:rPr lang="ms-MY" dirty="0"/>
              <a:t>*.</a:t>
            </a:r>
          </a:p>
          <a:p>
            <a:pPr marL="0" indent="0" algn="just">
              <a:lnSpc>
                <a:spcPct val="90000"/>
              </a:lnSpc>
              <a:buNone/>
            </a:pPr>
            <a:r>
              <a:rPr lang="ms-MY" sz="1400" b="1" dirty="0"/>
              <a:t>	* </a:t>
            </a:r>
            <a:r>
              <a:rPr lang="ms-MY" sz="1400" dirty="0"/>
              <a:t>Lampiran 7 Juga handaklah diisi dan 	dilengkapkan oleh syarikat yang dilantik 	secara 	rundingan terus</a:t>
            </a:r>
            <a:endParaRPr lang="sv-SE" sz="1400" dirty="0"/>
          </a:p>
          <a:p>
            <a:pPr marL="0" indent="0" algn="just">
              <a:lnSpc>
                <a:spcPct val="90000"/>
              </a:lnSpc>
              <a:buNone/>
            </a:pPr>
            <a:endParaRPr lang="ms-MY" b="1" dirty="0"/>
          </a:p>
          <a:p>
            <a:pPr marL="0" indent="0" algn="just">
              <a:lnSpc>
                <a:spcPct val="90000"/>
              </a:lnSpc>
              <a:buNone/>
            </a:pPr>
            <a:r>
              <a:rPr lang="ms-MY" b="1" dirty="0"/>
              <a:t>Peringkat d : Apabila SST ditandatangan dan dikembalikan oleh pembida berjaya </a:t>
            </a:r>
          </a:p>
          <a:p>
            <a:pPr marL="0" indent="0" algn="just">
              <a:lnSpc>
                <a:spcPct val="90000"/>
              </a:lnSpc>
              <a:buNone/>
            </a:pPr>
            <a:r>
              <a:rPr lang="ms-MY" dirty="0"/>
              <a:t>Proses Kerja : </a:t>
            </a:r>
          </a:p>
          <a:p>
            <a:pPr algn="just">
              <a:lnSpc>
                <a:spcPct val="90000"/>
              </a:lnSpc>
            </a:pPr>
            <a:r>
              <a:rPr lang="ms-MY" dirty="0"/>
              <a:t>Pembida berjaya hendaklah memastikan Surat Akuan Pembida Berjaya diisi dengan lengkap, ditandatangani serta dikepilkan bersama SST dan dikembalikan kepada JKR Cawangan / Negeri / Daerah.</a:t>
            </a:r>
          </a:p>
        </p:txBody>
      </p:sp>
    </p:spTree>
    <p:extLst>
      <p:ext uri="{BB962C8B-B14F-4D97-AF65-F5344CB8AC3E}">
        <p14:creationId xmlns:p14="http://schemas.microsoft.com/office/powerpoint/2010/main" val="320820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C4F4-24D8-4C1B-8CEB-9D005BE1C55E}"/>
              </a:ext>
            </a:extLst>
          </p:cNvPr>
          <p:cNvSpPr>
            <a:spLocks noGrp="1"/>
          </p:cNvSpPr>
          <p:nvPr>
            <p:ph type="title"/>
          </p:nvPr>
        </p:nvSpPr>
        <p:spPr/>
        <p:txBody>
          <a:bodyPr/>
          <a:lstStyle/>
          <a:p>
            <a:endParaRPr lang="ms-MY"/>
          </a:p>
        </p:txBody>
      </p:sp>
      <p:pic>
        <p:nvPicPr>
          <p:cNvPr id="4" name="Picture 3">
            <a:extLst>
              <a:ext uri="{FF2B5EF4-FFF2-40B4-BE49-F238E27FC236}">
                <a16:creationId xmlns:a16="http://schemas.microsoft.com/office/drawing/2014/main" id="{3AC0D033-7895-7CE2-7347-96556967860D}"/>
              </a:ext>
            </a:extLst>
          </p:cNvPr>
          <p:cNvPicPr>
            <a:picLocks noChangeAspect="1"/>
          </p:cNvPicPr>
          <p:nvPr/>
        </p:nvPicPr>
        <p:blipFill>
          <a:blip r:embed="rId2"/>
          <a:stretch>
            <a:fillRect/>
          </a:stretch>
        </p:blipFill>
        <p:spPr>
          <a:xfrm>
            <a:off x="1752600" y="0"/>
            <a:ext cx="5029200" cy="6581775"/>
          </a:xfrm>
          <a:prstGeom prst="rect">
            <a:avLst/>
          </a:prstGeom>
        </p:spPr>
      </p:pic>
      <p:sp>
        <p:nvSpPr>
          <p:cNvPr id="5" name="Content Placeholder 4">
            <a:extLst>
              <a:ext uri="{FF2B5EF4-FFF2-40B4-BE49-F238E27FC236}">
                <a16:creationId xmlns:a16="http://schemas.microsoft.com/office/drawing/2014/main" id="{766A8A07-9A37-A379-6C77-E35A1BBB6051}"/>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1975707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1645" y="685800"/>
            <a:ext cx="2736814" cy="5225422"/>
          </a:xfrm>
        </p:spPr>
        <p:txBody>
          <a:bodyPr anchor="ctr">
            <a:normAutofit/>
          </a:bodyPr>
          <a:lstStyle/>
          <a:p>
            <a:r>
              <a:rPr lang="en-US" dirty="0"/>
              <a:t>TUJUAN UTAMA</a:t>
            </a:r>
            <a:endParaRPr lang="ms-MY" dirty="0"/>
          </a:p>
        </p:txBody>
      </p:sp>
      <p:sp>
        <p:nvSpPr>
          <p:cNvPr id="63" name="Rectangle 62">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44" name="Content Placeholder 2"/>
          <p:cNvSpPr>
            <a:spLocks noGrp="1"/>
          </p:cNvSpPr>
          <p:nvPr>
            <p:ph idx="1"/>
          </p:nvPr>
        </p:nvSpPr>
        <p:spPr>
          <a:xfrm>
            <a:off x="486966" y="990600"/>
            <a:ext cx="4477622" cy="5225422"/>
          </a:xfrm>
        </p:spPr>
        <p:txBody>
          <a:bodyPr anchor="ctr">
            <a:noAutofit/>
          </a:bodyPr>
          <a:lstStyle/>
          <a:p>
            <a:pPr marL="457200" indent="-457200" algn="just">
              <a:buAutoNum type="alphaLcParenR"/>
            </a:pPr>
            <a:r>
              <a:rPr lang="ms-MY" dirty="0"/>
              <a:t>Mengelak petender / penyebut harga / perunding daripada </a:t>
            </a:r>
            <a:r>
              <a:rPr lang="ms-MY" b="1" dirty="0"/>
              <a:t>menawar atau memberi rasuah</a:t>
            </a:r>
            <a:r>
              <a:rPr lang="ms-MY" dirty="0"/>
              <a:t>; </a:t>
            </a:r>
          </a:p>
          <a:p>
            <a:pPr marL="457200" indent="-457200" algn="just">
              <a:buAutoNum type="alphaLcParenR"/>
            </a:pPr>
            <a:endParaRPr lang="ms-MY" dirty="0"/>
          </a:p>
          <a:p>
            <a:pPr marL="457200" indent="-457200" algn="just">
              <a:buAutoNum type="alphaLcParenR" startAt="2"/>
            </a:pPr>
            <a:r>
              <a:rPr lang="ms-MY" dirty="0"/>
              <a:t>Menghendaki petender / penyebut harga / perunding </a:t>
            </a:r>
            <a:r>
              <a:rPr lang="ms-MY" b="1" dirty="0"/>
              <a:t>melaporkan sebarang kesalahan rasuah kepada Pihak Berkuasa</a:t>
            </a:r>
            <a:r>
              <a:rPr lang="ms-MY" dirty="0"/>
              <a:t>; </a:t>
            </a:r>
          </a:p>
          <a:p>
            <a:pPr marL="457200" indent="-457200" algn="just">
              <a:buAutoNum type="alphaLcParenR" startAt="2"/>
            </a:pPr>
            <a:endParaRPr lang="ms-MY" dirty="0"/>
          </a:p>
          <a:p>
            <a:pPr marL="457200" indent="-457200" algn="just">
              <a:buAutoNum type="alphaLcParenR" startAt="3"/>
            </a:pPr>
            <a:r>
              <a:rPr lang="ms-MY" dirty="0"/>
              <a:t>Memastikan Kerajaan menerusi Kementerian Pelanggan masing-masing </a:t>
            </a:r>
            <a:r>
              <a:rPr lang="ms-MY" b="1" dirty="0"/>
              <a:t>tidak menanggung </a:t>
            </a:r>
            <a:r>
              <a:rPr lang="ms-MY" b="1" i="1" dirty="0"/>
              <a:t>“unnecessary cost” </a:t>
            </a:r>
            <a:r>
              <a:rPr lang="ms-MY" dirty="0"/>
              <a:t>dalam pelaksanaan urusan perolehan; dan </a:t>
            </a:r>
          </a:p>
          <a:p>
            <a:pPr marL="457200" indent="-457200">
              <a:buAutoNum type="alphaLcParenR" startAt="3"/>
            </a:pPr>
            <a:endParaRPr lang="ms-MY" dirty="0"/>
          </a:p>
          <a:p>
            <a:pPr marL="0" indent="0">
              <a:buNone/>
            </a:pPr>
            <a:r>
              <a:rPr lang="ms-MY" dirty="0"/>
              <a:t>	</a:t>
            </a:r>
          </a:p>
        </p:txBody>
      </p:sp>
      <p:cxnSp>
        <p:nvCxnSpPr>
          <p:cNvPr id="65" name="Straight Connector 64">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34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2C4F4-24D8-4C1B-8CEB-9D005BE1C55E}"/>
              </a:ext>
            </a:extLst>
          </p:cNvPr>
          <p:cNvSpPr>
            <a:spLocks noGrp="1"/>
          </p:cNvSpPr>
          <p:nvPr>
            <p:ph type="title"/>
          </p:nvPr>
        </p:nvSpPr>
        <p:spPr/>
        <p:txBody>
          <a:bodyPr/>
          <a:lstStyle/>
          <a:p>
            <a:endParaRPr lang="ms-MY"/>
          </a:p>
        </p:txBody>
      </p:sp>
      <p:pic>
        <p:nvPicPr>
          <p:cNvPr id="10" name="Content Placeholder 9">
            <a:extLst>
              <a:ext uri="{FF2B5EF4-FFF2-40B4-BE49-F238E27FC236}">
                <a16:creationId xmlns:a16="http://schemas.microsoft.com/office/drawing/2014/main" id="{7059C979-E1DC-9995-F9C8-4A69EF6CFCA3}"/>
              </a:ext>
            </a:extLst>
          </p:cNvPr>
          <p:cNvPicPr>
            <a:picLocks noGrp="1" noChangeAspect="1"/>
          </p:cNvPicPr>
          <p:nvPr>
            <p:ph idx="1"/>
          </p:nvPr>
        </p:nvPicPr>
        <p:blipFill>
          <a:blip r:embed="rId2"/>
          <a:stretch>
            <a:fillRect/>
          </a:stretch>
        </p:blipFill>
        <p:spPr>
          <a:xfrm>
            <a:off x="1885244" y="304800"/>
            <a:ext cx="5373511" cy="5181600"/>
          </a:xfrm>
        </p:spPr>
      </p:pic>
    </p:spTree>
    <p:extLst>
      <p:ext uri="{BB962C8B-B14F-4D97-AF65-F5344CB8AC3E}">
        <p14:creationId xmlns:p14="http://schemas.microsoft.com/office/powerpoint/2010/main" val="25476233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0F6C9-7149-4EE5-8BDD-3885E8A8E9C0}"/>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712115C0-8169-461E-885D-6CBCD98D4BDD}"/>
              </a:ext>
            </a:extLst>
          </p:cNvPr>
          <p:cNvSpPr>
            <a:spLocks noGrp="1"/>
          </p:cNvSpPr>
          <p:nvPr>
            <p:ph idx="1"/>
          </p:nvPr>
        </p:nvSpPr>
        <p:spPr/>
        <p:txBody>
          <a:bodyPr/>
          <a:lstStyle/>
          <a:p>
            <a:endParaRPr lang="ms-MY"/>
          </a:p>
        </p:txBody>
      </p:sp>
      <p:pic>
        <p:nvPicPr>
          <p:cNvPr id="5" name="Picture 4">
            <a:extLst>
              <a:ext uri="{FF2B5EF4-FFF2-40B4-BE49-F238E27FC236}">
                <a16:creationId xmlns:a16="http://schemas.microsoft.com/office/drawing/2014/main" id="{422D6DB2-2EC7-A71D-4E41-AD63400A790F}"/>
              </a:ext>
            </a:extLst>
          </p:cNvPr>
          <p:cNvPicPr>
            <a:picLocks noChangeAspect="1"/>
          </p:cNvPicPr>
          <p:nvPr/>
        </p:nvPicPr>
        <p:blipFill>
          <a:blip r:embed="rId2"/>
          <a:stretch>
            <a:fillRect/>
          </a:stretch>
        </p:blipFill>
        <p:spPr>
          <a:xfrm>
            <a:off x="494730" y="1199838"/>
            <a:ext cx="8815997" cy="4819961"/>
          </a:xfrm>
          <a:prstGeom prst="rect">
            <a:avLst/>
          </a:prstGeom>
        </p:spPr>
      </p:pic>
    </p:spTree>
    <p:extLst>
      <p:ext uri="{BB962C8B-B14F-4D97-AF65-F5344CB8AC3E}">
        <p14:creationId xmlns:p14="http://schemas.microsoft.com/office/powerpoint/2010/main" val="36207687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9" name="Rectangle 18">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098525" cy="5321500"/>
          </a:xfrm>
        </p:spPr>
        <p:txBody>
          <a:bodyPr anchor="ctr">
            <a:normAutofit/>
          </a:bodyPr>
          <a:lstStyle/>
          <a:p>
            <a:pPr marL="0" indent="0" algn="just">
              <a:buNone/>
            </a:pPr>
            <a:r>
              <a:rPr lang="ms-MY" b="1" dirty="0"/>
              <a:t>Peringkat e : Apabila perjanjian perolehan ditandatangan oleh pembida berjaya dan JKR Cawangan / Negeri  / Daerah </a:t>
            </a:r>
          </a:p>
          <a:p>
            <a:pPr marL="0" indent="0" algn="just">
              <a:buNone/>
            </a:pPr>
            <a:endParaRPr lang="ms-MY" dirty="0"/>
          </a:p>
          <a:p>
            <a:pPr marL="0" indent="0" algn="just">
              <a:buNone/>
            </a:pPr>
            <a:r>
              <a:rPr lang="ms-MY" dirty="0"/>
              <a:t>Proses Kerja : </a:t>
            </a:r>
          </a:p>
          <a:p>
            <a:pPr marL="0" indent="0" algn="just">
              <a:buNone/>
            </a:pPr>
            <a:endParaRPr lang="ms-MY" dirty="0"/>
          </a:p>
          <a:p>
            <a:pPr marL="0" indent="0" algn="just">
              <a:buNone/>
            </a:pPr>
            <a:r>
              <a:rPr lang="ms-MY" dirty="0"/>
              <a:t>Setiap JKR Cawangan / Negeri / Daerah hendaklah memastikan klausa mengenai rasuah seperti di </a:t>
            </a:r>
            <a:r>
              <a:rPr lang="ms-MY" b="1" u="sng" dirty="0">
                <a:solidFill>
                  <a:srgbClr val="FF0000"/>
                </a:solidFill>
              </a:rPr>
              <a:t>Lampiran 8</a:t>
            </a:r>
            <a:r>
              <a:rPr lang="ms-MY" dirty="0"/>
              <a:t> dimasukkan dalam semua dokumen kontrak.</a:t>
            </a:r>
          </a:p>
          <a:p>
            <a:pPr marL="0" indent="0" algn="just">
              <a:buNone/>
            </a:pPr>
            <a:endParaRPr lang="ms-MY" dirty="0"/>
          </a:p>
          <a:p>
            <a:pPr marL="0" indent="0" algn="just">
              <a:buNone/>
            </a:pPr>
            <a:r>
              <a:rPr lang="ms-MY" dirty="0"/>
              <a:t>Pembida merujuk kepada:</a:t>
            </a:r>
          </a:p>
          <a:p>
            <a:pPr marL="0" indent="0" algn="just">
              <a:buNone/>
            </a:pPr>
            <a:r>
              <a:rPr lang="ms-MY" dirty="0"/>
              <a:t>a)	Petender</a:t>
            </a:r>
          </a:p>
          <a:p>
            <a:pPr marL="0" indent="0" algn="just">
              <a:buNone/>
            </a:pPr>
            <a:r>
              <a:rPr lang="ms-MY" dirty="0"/>
              <a:t>b)	Penyebut Harga</a:t>
            </a:r>
          </a:p>
          <a:p>
            <a:endParaRPr lang="ms-MY" b="1" dirty="0"/>
          </a:p>
          <a:p>
            <a:endParaRPr lang="ms-MY" b="1" dirty="0"/>
          </a:p>
        </p:txBody>
      </p:sp>
    </p:spTree>
    <p:extLst>
      <p:ext uri="{BB962C8B-B14F-4D97-AF65-F5344CB8AC3E}">
        <p14:creationId xmlns:p14="http://schemas.microsoft.com/office/powerpoint/2010/main" val="13796449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49305" y="221128"/>
            <a:ext cx="2746295" cy="3207872"/>
          </a:xfrm>
        </p:spPr>
        <p:txBody>
          <a:bodyPr>
            <a:normAutofit/>
          </a:bodyPr>
          <a:lstStyle/>
          <a:p>
            <a:pPr>
              <a:lnSpc>
                <a:spcPct val="90000"/>
              </a:lnSpc>
            </a:pPr>
            <a:r>
              <a:rPr lang="ms-MY" sz="2400" dirty="0">
                <a:solidFill>
                  <a:schemeClr val="bg1"/>
                </a:solidFill>
              </a:rPr>
              <a:t>5. </a:t>
            </a:r>
            <a:r>
              <a:rPr lang="ms-MY" sz="2400" b="1" dirty="0">
                <a:solidFill>
                  <a:schemeClr val="bg1"/>
                </a:solidFill>
              </a:rPr>
              <a:t>Peringkat Pelaksanaan </a:t>
            </a:r>
            <a:r>
              <a:rPr lang="ms-MY" sz="2400" b="1" i="1" dirty="0">
                <a:solidFill>
                  <a:schemeClr val="bg1"/>
                </a:solidFill>
              </a:rPr>
              <a:t>Integrity Pact </a:t>
            </a:r>
            <a:r>
              <a:rPr lang="ms-MY" sz="2400" b="1" dirty="0">
                <a:solidFill>
                  <a:schemeClr val="bg1"/>
                </a:solidFill>
              </a:rPr>
              <a:t>bagi Pelantikan Perunding </a:t>
            </a:r>
            <a:br>
              <a:rPr lang="ms-MY" sz="2000" dirty="0">
                <a:solidFill>
                  <a:schemeClr val="bg1"/>
                </a:solidFill>
              </a:rPr>
            </a:br>
            <a:br>
              <a:rPr lang="ms-MY" sz="2000" dirty="0">
                <a:solidFill>
                  <a:schemeClr val="bg1"/>
                </a:solidFill>
              </a:rPr>
            </a:br>
            <a:endParaRPr lang="ms-MY" sz="2000" dirty="0">
              <a:solidFill>
                <a:schemeClr val="bg1"/>
              </a:solidFill>
            </a:endParaRPr>
          </a:p>
        </p:txBody>
      </p:sp>
      <p:sp>
        <p:nvSpPr>
          <p:cNvPr id="3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5" name="Rectangle 3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352800" y="376690"/>
            <a:ext cx="5464762" cy="5606422"/>
          </a:xfrm>
        </p:spPr>
        <p:txBody>
          <a:bodyPr anchor="ctr">
            <a:noAutofit/>
          </a:bodyPr>
          <a:lstStyle/>
          <a:p>
            <a:pPr marL="0" indent="0" algn="just">
              <a:lnSpc>
                <a:spcPct val="90000"/>
              </a:lnSpc>
              <a:buNone/>
            </a:pPr>
            <a:r>
              <a:rPr lang="ms-MY" b="1" dirty="0"/>
              <a:t>Peringkat a: Semasa Surat Niat dikeluarkan (Sekiranya ada)</a:t>
            </a:r>
          </a:p>
          <a:p>
            <a:pPr marL="0" indent="0" algn="just">
              <a:lnSpc>
                <a:spcPct val="90000"/>
              </a:lnSpc>
              <a:buNone/>
            </a:pPr>
            <a:r>
              <a:rPr lang="ms-MY" dirty="0"/>
              <a:t>Proses Kerja: </a:t>
            </a:r>
          </a:p>
          <a:p>
            <a:pPr marL="0" indent="0" algn="just">
              <a:lnSpc>
                <a:spcPct val="90000"/>
              </a:lnSpc>
              <a:buNone/>
            </a:pPr>
            <a:r>
              <a:rPr lang="ms-MY" dirty="0"/>
              <a:t>Setiap JKR Cawangan / Negeri / Daerah hendaklah memastikan Surat Akuan Kepentingan Perunding disertakan bersama Surat Niat diserahkan kepada Perunding. Surat Akuan Kepentingan Perunding seperti di </a:t>
            </a:r>
            <a:r>
              <a:rPr lang="ms-MY" b="1" u="sng" dirty="0">
                <a:solidFill>
                  <a:srgbClr val="FF0000"/>
                </a:solidFill>
              </a:rPr>
              <a:t>LAMPIRAN 9</a:t>
            </a:r>
            <a:r>
              <a:rPr lang="ms-MY" dirty="0"/>
              <a:t>. </a:t>
            </a:r>
          </a:p>
          <a:p>
            <a:pPr algn="just">
              <a:lnSpc>
                <a:spcPct val="90000"/>
              </a:lnSpc>
            </a:pPr>
            <a:endParaRPr lang="ms-MY" b="1" dirty="0"/>
          </a:p>
          <a:p>
            <a:pPr marL="0" indent="0" algn="just">
              <a:lnSpc>
                <a:spcPct val="90000"/>
              </a:lnSpc>
              <a:buNone/>
            </a:pPr>
            <a:r>
              <a:rPr lang="ms-MY" b="1" dirty="0"/>
              <a:t>Peringkat b: Sebelum rundingan dilaksanakan (sekiranya ada)</a:t>
            </a:r>
          </a:p>
          <a:p>
            <a:pPr marL="0" indent="0" algn="just">
              <a:lnSpc>
                <a:spcPct val="90000"/>
              </a:lnSpc>
              <a:buNone/>
            </a:pPr>
            <a:r>
              <a:rPr lang="ms-MY" dirty="0"/>
              <a:t>Proses Kerja: </a:t>
            </a:r>
          </a:p>
          <a:p>
            <a:pPr marL="0" indent="0" algn="just">
              <a:lnSpc>
                <a:spcPct val="90000"/>
              </a:lnSpc>
              <a:buNone/>
            </a:pPr>
            <a:r>
              <a:rPr lang="ms-MY" dirty="0"/>
              <a:t>Setiap JKR Cawangan / Negeri / Daerah hendaklah memastikan Surat Akuan Kepentingan Perunding ditandatangani dan dikembalikan kepada JKR Cawangan / Negeri / Daerah berkaitan sebelum apa-apa rundingan dimulakan.</a:t>
            </a:r>
          </a:p>
          <a:p>
            <a:pPr marL="0" indent="0">
              <a:lnSpc>
                <a:spcPct val="90000"/>
              </a:lnSpc>
              <a:buNone/>
            </a:pPr>
            <a:endParaRPr lang="ms-MY" dirty="0"/>
          </a:p>
        </p:txBody>
      </p:sp>
    </p:spTree>
    <p:extLst>
      <p:ext uri="{BB962C8B-B14F-4D97-AF65-F5344CB8AC3E}">
        <p14:creationId xmlns:p14="http://schemas.microsoft.com/office/powerpoint/2010/main" val="1406349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461667" cy="6420678"/>
          </a:xfrm>
        </p:spPr>
        <p:txBody>
          <a:bodyPr anchor="ctr">
            <a:normAutofit/>
          </a:bodyPr>
          <a:lstStyle/>
          <a:p>
            <a:pPr marL="0" indent="0" algn="just">
              <a:lnSpc>
                <a:spcPct val="90000"/>
              </a:lnSpc>
              <a:buNone/>
            </a:pPr>
            <a:r>
              <a:rPr lang="ms-MY" b="1" dirty="0"/>
              <a:t>Peringkat c: Semasa SST dikeluarkan kepada perunding yang dilantik</a:t>
            </a:r>
          </a:p>
          <a:p>
            <a:pPr marL="0" indent="0" algn="just">
              <a:lnSpc>
                <a:spcPct val="90000"/>
              </a:lnSpc>
              <a:buNone/>
            </a:pPr>
            <a:r>
              <a:rPr lang="ms-MY" dirty="0"/>
              <a:t>Proses Kerja: </a:t>
            </a:r>
          </a:p>
          <a:p>
            <a:pPr marL="0" indent="0" algn="just">
              <a:lnSpc>
                <a:spcPct val="90000"/>
              </a:lnSpc>
              <a:buNone/>
            </a:pPr>
            <a:r>
              <a:rPr lang="ms-MY" dirty="0"/>
              <a:t>Setiap JKR Cawangan / Negeri / Daerah hendaklah memastikan Surat Akuan Perunding Yang Dilantik disertakan bersama SST yang dikeluarkan kepada Perunding. Sesalinan Surat Akuan Perunding Yang Dilantik seperti di </a:t>
            </a:r>
            <a:r>
              <a:rPr lang="ms-MY" b="1" u="sng" dirty="0">
                <a:solidFill>
                  <a:srgbClr val="FF0000"/>
                </a:solidFill>
              </a:rPr>
              <a:t>LAMPIRAN 10</a:t>
            </a:r>
            <a:r>
              <a:rPr lang="ms-MY" b="1" dirty="0"/>
              <a:t>.</a:t>
            </a:r>
          </a:p>
          <a:p>
            <a:pPr marL="0" indent="0" algn="just">
              <a:lnSpc>
                <a:spcPct val="90000"/>
              </a:lnSpc>
              <a:buNone/>
            </a:pPr>
            <a:endParaRPr lang="ms-MY" b="1" dirty="0"/>
          </a:p>
          <a:p>
            <a:pPr marL="0" indent="0" algn="just">
              <a:lnSpc>
                <a:spcPct val="90000"/>
              </a:lnSpc>
              <a:buNone/>
            </a:pPr>
            <a:r>
              <a:rPr lang="ms-MY" b="1" dirty="0"/>
              <a:t>Peringkat d: Apabila SST ditandatangani dan dikembalikan oleh perunding</a:t>
            </a:r>
          </a:p>
          <a:p>
            <a:pPr marL="0" indent="0" algn="just">
              <a:lnSpc>
                <a:spcPct val="90000"/>
              </a:lnSpc>
              <a:buNone/>
            </a:pPr>
            <a:r>
              <a:rPr lang="ms-MY" dirty="0"/>
              <a:t>Proses Kerja: </a:t>
            </a:r>
          </a:p>
          <a:p>
            <a:pPr marL="0" indent="0" algn="just">
              <a:lnSpc>
                <a:spcPct val="90000"/>
              </a:lnSpc>
              <a:buNone/>
            </a:pPr>
            <a:r>
              <a:rPr lang="ms-MY" dirty="0"/>
              <a:t>Setiap JKR Cawangan / Negeri / Daerah hendaklah memastikan Surat Akuan Perunding Yang Dilantik diisi dengan lengkap, ditandatangani serta dikepilkan Bersama SST dikembalikan kepada JKR Cawangan / Negeri / Daerah.</a:t>
            </a:r>
          </a:p>
          <a:p>
            <a:pPr marL="0" indent="0" algn="just">
              <a:lnSpc>
                <a:spcPct val="90000"/>
              </a:lnSpc>
              <a:buNone/>
            </a:pPr>
            <a:endParaRPr lang="ms-MY" dirty="0"/>
          </a:p>
        </p:txBody>
      </p:sp>
    </p:spTree>
    <p:extLst>
      <p:ext uri="{BB962C8B-B14F-4D97-AF65-F5344CB8AC3E}">
        <p14:creationId xmlns:p14="http://schemas.microsoft.com/office/powerpoint/2010/main" val="34174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589722"/>
            <a:ext cx="5385467" cy="2839278"/>
          </a:xfrm>
        </p:spPr>
        <p:txBody>
          <a:bodyPr anchor="ctr">
            <a:normAutofit/>
          </a:bodyPr>
          <a:lstStyle/>
          <a:p>
            <a:pPr marL="0" indent="0" algn="just">
              <a:lnSpc>
                <a:spcPct val="90000"/>
              </a:lnSpc>
              <a:buNone/>
            </a:pPr>
            <a:endParaRPr lang="ms-MY" dirty="0"/>
          </a:p>
          <a:p>
            <a:pPr marL="0" indent="0" algn="just">
              <a:lnSpc>
                <a:spcPct val="90000"/>
              </a:lnSpc>
              <a:buNone/>
            </a:pPr>
            <a:r>
              <a:rPr lang="ms-MY" b="1" dirty="0"/>
              <a:t>Peringkat e: Apabila perjanjian perolehan ditandatangani oleh pembida Berjaya dan JKR Cawangan / Negeri / Daerah.</a:t>
            </a:r>
          </a:p>
          <a:p>
            <a:pPr marL="0" indent="0" algn="just">
              <a:lnSpc>
                <a:spcPct val="90000"/>
              </a:lnSpc>
              <a:buNone/>
            </a:pPr>
            <a:r>
              <a:rPr lang="ms-MY" dirty="0"/>
              <a:t>Proses Kerja: </a:t>
            </a:r>
          </a:p>
          <a:p>
            <a:pPr marL="0" indent="0" algn="just">
              <a:lnSpc>
                <a:spcPct val="90000"/>
              </a:lnSpc>
              <a:buNone/>
            </a:pPr>
            <a:r>
              <a:rPr lang="ms-MY" dirty="0"/>
              <a:t>Setiap perunding yang dilantik hendaklah menandatangani dokumen kontrak perunding yang mengandungi Klausa Pencegahan Rasuah seperti di </a:t>
            </a:r>
            <a:r>
              <a:rPr lang="ms-MY" b="1" u="sng" dirty="0">
                <a:solidFill>
                  <a:srgbClr val="FF0000"/>
                </a:solidFill>
              </a:rPr>
              <a:t>Lampiran 8</a:t>
            </a:r>
            <a:r>
              <a:rPr lang="ms-MY" b="1" dirty="0"/>
              <a:t>. </a:t>
            </a:r>
          </a:p>
        </p:txBody>
      </p:sp>
    </p:spTree>
    <p:extLst>
      <p:ext uri="{BB962C8B-B14F-4D97-AF65-F5344CB8AC3E}">
        <p14:creationId xmlns:p14="http://schemas.microsoft.com/office/powerpoint/2010/main" val="17079386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03FF-1543-4212-BCCC-6B340E670FC1}"/>
              </a:ext>
            </a:extLst>
          </p:cNvPr>
          <p:cNvSpPr>
            <a:spLocks noGrp="1"/>
          </p:cNvSpPr>
          <p:nvPr>
            <p:ph type="title"/>
          </p:nvPr>
        </p:nvSpPr>
        <p:spPr/>
        <p:txBody>
          <a:bodyPr/>
          <a:lstStyle/>
          <a:p>
            <a:endParaRPr lang="ms-MY"/>
          </a:p>
        </p:txBody>
      </p:sp>
      <p:pic>
        <p:nvPicPr>
          <p:cNvPr id="5" name="Content Placeholder 4">
            <a:extLst>
              <a:ext uri="{FF2B5EF4-FFF2-40B4-BE49-F238E27FC236}">
                <a16:creationId xmlns:a16="http://schemas.microsoft.com/office/drawing/2014/main" id="{E692F8DE-175C-CE0A-5833-6888FFD63A33}"/>
              </a:ext>
            </a:extLst>
          </p:cNvPr>
          <p:cNvPicPr>
            <a:picLocks noGrp="1" noChangeAspect="1"/>
          </p:cNvPicPr>
          <p:nvPr>
            <p:ph idx="1"/>
          </p:nvPr>
        </p:nvPicPr>
        <p:blipFill>
          <a:blip r:embed="rId2"/>
          <a:stretch>
            <a:fillRect/>
          </a:stretch>
        </p:blipFill>
        <p:spPr>
          <a:xfrm>
            <a:off x="1799187" y="152400"/>
            <a:ext cx="5959276" cy="6705600"/>
          </a:xfrm>
        </p:spPr>
      </p:pic>
    </p:spTree>
    <p:extLst>
      <p:ext uri="{BB962C8B-B14F-4D97-AF65-F5344CB8AC3E}">
        <p14:creationId xmlns:p14="http://schemas.microsoft.com/office/powerpoint/2010/main" val="28964298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03FF-1543-4212-BCCC-6B340E670FC1}"/>
              </a:ext>
            </a:extLst>
          </p:cNvPr>
          <p:cNvSpPr>
            <a:spLocks noGrp="1"/>
          </p:cNvSpPr>
          <p:nvPr>
            <p:ph type="title"/>
          </p:nvPr>
        </p:nvSpPr>
        <p:spPr/>
        <p:txBody>
          <a:bodyPr/>
          <a:lstStyle/>
          <a:p>
            <a:endParaRPr lang="ms-MY"/>
          </a:p>
        </p:txBody>
      </p:sp>
      <p:pic>
        <p:nvPicPr>
          <p:cNvPr id="8" name="Content Placeholder 7">
            <a:extLst>
              <a:ext uri="{FF2B5EF4-FFF2-40B4-BE49-F238E27FC236}">
                <a16:creationId xmlns:a16="http://schemas.microsoft.com/office/drawing/2014/main" id="{7020F7C4-21D1-6750-A3D8-9DDB6549120B}"/>
              </a:ext>
            </a:extLst>
          </p:cNvPr>
          <p:cNvPicPr>
            <a:picLocks noGrp="1" noChangeAspect="1"/>
          </p:cNvPicPr>
          <p:nvPr>
            <p:ph idx="1"/>
          </p:nvPr>
        </p:nvPicPr>
        <p:blipFill>
          <a:blip r:embed="rId2"/>
          <a:stretch>
            <a:fillRect/>
          </a:stretch>
        </p:blipFill>
        <p:spPr>
          <a:xfrm>
            <a:off x="1447800" y="180975"/>
            <a:ext cx="6686843" cy="1752600"/>
          </a:xfrm>
        </p:spPr>
      </p:pic>
    </p:spTree>
    <p:extLst>
      <p:ext uri="{BB962C8B-B14F-4D97-AF65-F5344CB8AC3E}">
        <p14:creationId xmlns:p14="http://schemas.microsoft.com/office/powerpoint/2010/main" val="16892753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03FF-1543-4212-BCCC-6B340E670FC1}"/>
              </a:ext>
            </a:extLst>
          </p:cNvPr>
          <p:cNvSpPr>
            <a:spLocks noGrp="1"/>
          </p:cNvSpPr>
          <p:nvPr>
            <p:ph type="title"/>
          </p:nvPr>
        </p:nvSpPr>
        <p:spPr/>
        <p:txBody>
          <a:bodyPr/>
          <a:lstStyle/>
          <a:p>
            <a:endParaRPr lang="ms-MY"/>
          </a:p>
        </p:txBody>
      </p:sp>
      <p:pic>
        <p:nvPicPr>
          <p:cNvPr id="6" name="Picture 5">
            <a:extLst>
              <a:ext uri="{FF2B5EF4-FFF2-40B4-BE49-F238E27FC236}">
                <a16:creationId xmlns:a16="http://schemas.microsoft.com/office/drawing/2014/main" id="{0DD5BFB9-A1FB-19DE-4D23-8349FB49F8CA}"/>
              </a:ext>
            </a:extLst>
          </p:cNvPr>
          <p:cNvPicPr>
            <a:picLocks noChangeAspect="1"/>
          </p:cNvPicPr>
          <p:nvPr/>
        </p:nvPicPr>
        <p:blipFill>
          <a:blip r:embed="rId2"/>
          <a:stretch>
            <a:fillRect/>
          </a:stretch>
        </p:blipFill>
        <p:spPr>
          <a:xfrm>
            <a:off x="1923364" y="34297"/>
            <a:ext cx="5283643" cy="6442703"/>
          </a:xfrm>
          <a:prstGeom prst="rect">
            <a:avLst/>
          </a:prstGeom>
        </p:spPr>
      </p:pic>
      <p:sp>
        <p:nvSpPr>
          <p:cNvPr id="4" name="Content Placeholder 3">
            <a:extLst>
              <a:ext uri="{FF2B5EF4-FFF2-40B4-BE49-F238E27FC236}">
                <a16:creationId xmlns:a16="http://schemas.microsoft.com/office/drawing/2014/main" id="{F44BF7C3-7B7F-3072-8768-632EBB2137FF}"/>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6721557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858-8408-4590-AA26-C3D7A2D3A562}"/>
              </a:ext>
            </a:extLst>
          </p:cNvPr>
          <p:cNvSpPr>
            <a:spLocks noGrp="1"/>
          </p:cNvSpPr>
          <p:nvPr>
            <p:ph type="title"/>
          </p:nvPr>
        </p:nvSpPr>
        <p:spPr/>
        <p:txBody>
          <a:bodyPr/>
          <a:lstStyle/>
          <a:p>
            <a:endParaRPr lang="ms-MY"/>
          </a:p>
        </p:txBody>
      </p:sp>
      <p:pic>
        <p:nvPicPr>
          <p:cNvPr id="6" name="Picture 5">
            <a:extLst>
              <a:ext uri="{FF2B5EF4-FFF2-40B4-BE49-F238E27FC236}">
                <a16:creationId xmlns:a16="http://schemas.microsoft.com/office/drawing/2014/main" id="{E4CE14DA-1DA4-3B1B-BF93-2CDFCC3558CE}"/>
              </a:ext>
            </a:extLst>
          </p:cNvPr>
          <p:cNvPicPr>
            <a:picLocks noChangeAspect="1"/>
          </p:cNvPicPr>
          <p:nvPr/>
        </p:nvPicPr>
        <p:blipFill>
          <a:blip r:embed="rId2"/>
          <a:stretch>
            <a:fillRect/>
          </a:stretch>
        </p:blipFill>
        <p:spPr>
          <a:xfrm>
            <a:off x="2057400" y="15246"/>
            <a:ext cx="5222792" cy="6690353"/>
          </a:xfrm>
          <a:prstGeom prst="rect">
            <a:avLst/>
          </a:prstGeom>
        </p:spPr>
      </p:pic>
      <p:sp>
        <p:nvSpPr>
          <p:cNvPr id="4" name="Content Placeholder 3">
            <a:extLst>
              <a:ext uri="{FF2B5EF4-FFF2-40B4-BE49-F238E27FC236}">
                <a16:creationId xmlns:a16="http://schemas.microsoft.com/office/drawing/2014/main" id="{404E8F58-99D7-9F78-9116-3427081BE3AA}"/>
              </a:ext>
            </a:extLst>
          </p:cNvPr>
          <p:cNvSpPr>
            <a:spLocks noGrp="1"/>
          </p:cNvSpPr>
          <p:nvPr>
            <p:ph idx="1"/>
          </p:nvPr>
        </p:nvSpPr>
        <p:spPr/>
        <p:txBody>
          <a:bodyPr/>
          <a:lstStyle/>
          <a:p>
            <a:endParaRPr lang="en-MY"/>
          </a:p>
        </p:txBody>
      </p:sp>
    </p:spTree>
    <p:extLst>
      <p:ext uri="{BB962C8B-B14F-4D97-AF65-F5344CB8AC3E}">
        <p14:creationId xmlns:p14="http://schemas.microsoft.com/office/powerpoint/2010/main" val="16446837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0B0685DC-0CEE-482C-8A89-7A85EECA3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1645" y="685800"/>
            <a:ext cx="2736814" cy="5225422"/>
          </a:xfrm>
        </p:spPr>
        <p:txBody>
          <a:bodyPr anchor="ctr">
            <a:normAutofit/>
          </a:bodyPr>
          <a:lstStyle/>
          <a:p>
            <a:r>
              <a:rPr lang="en-US" dirty="0"/>
              <a:t>TUJUAN UTAMA </a:t>
            </a:r>
            <a:endParaRPr lang="ms-MY" dirty="0"/>
          </a:p>
        </p:txBody>
      </p:sp>
      <p:sp>
        <p:nvSpPr>
          <p:cNvPr id="51" name="Rectangle 50">
            <a:extLst>
              <a:ext uri="{FF2B5EF4-FFF2-40B4-BE49-F238E27FC236}">
                <a16:creationId xmlns:a16="http://schemas.microsoft.com/office/drawing/2014/main" id="{A31628A5-06CF-426B-948A-59ED234C9D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p:cNvSpPr>
            <a:spLocks noGrp="1"/>
          </p:cNvSpPr>
          <p:nvPr>
            <p:ph idx="1"/>
          </p:nvPr>
        </p:nvSpPr>
        <p:spPr>
          <a:xfrm>
            <a:off x="228600" y="28574"/>
            <a:ext cx="5286264" cy="6857999"/>
          </a:xfrm>
        </p:spPr>
        <p:txBody>
          <a:bodyPr anchor="ctr">
            <a:normAutofit fontScale="92500" lnSpcReduction="10000"/>
          </a:bodyPr>
          <a:lstStyle/>
          <a:p>
            <a:pPr>
              <a:lnSpc>
                <a:spcPct val="90000"/>
              </a:lnSpc>
            </a:pPr>
            <a:endParaRPr lang="ms-MY" dirty="0"/>
          </a:p>
          <a:p>
            <a:pPr algn="just">
              <a:lnSpc>
                <a:spcPct val="90000"/>
              </a:lnSpc>
              <a:buAutoNum type="alphaLcParenR" startAt="4"/>
            </a:pPr>
            <a:r>
              <a:rPr lang="ms-MY" dirty="0"/>
              <a:t>Meningkatkan </a:t>
            </a:r>
            <a:r>
              <a:rPr lang="ms-MY" b="1" dirty="0"/>
              <a:t>kesedaran berkaitan kesalahan rasuah </a:t>
            </a:r>
            <a:r>
              <a:rPr lang="ms-MY" dirty="0"/>
              <a:t>di kalangan Pegawai JKR yang 	berurusan dalam 	perolehan Kerajaan antaranya 	seperti berikut: </a:t>
            </a:r>
          </a:p>
          <a:p>
            <a:pPr marL="514350" indent="-514350" algn="just">
              <a:lnSpc>
                <a:spcPct val="90000"/>
              </a:lnSpc>
              <a:buFont typeface="+mj-lt"/>
              <a:buAutoNum type="romanLcPeriod"/>
            </a:pPr>
            <a:r>
              <a:rPr lang="ms-MY" b="1" dirty="0"/>
              <a:t>Pemberian dan penerimaan suapan </a:t>
            </a:r>
            <a:r>
              <a:rPr lang="ms-MY" i="1" dirty="0"/>
              <a:t>(kickback/bribery/corrupt) </a:t>
            </a:r>
            <a:r>
              <a:rPr lang="ms-MY" dirty="0"/>
              <a:t>antara pegawai JKR dengan kontraktor dalam pelbagai bentuk i.e. wang, hadiah, derma, diskaun, bonus, pekerjaan dan sebagainya seperti yang dinyatakan di bawah Seksyen 3 Akta Suruhanjaya Pencegahan Rasuah 2009 [Akta 694]; </a:t>
            </a:r>
          </a:p>
          <a:p>
            <a:pPr marL="514350" indent="-514350" algn="just">
              <a:lnSpc>
                <a:spcPct val="90000"/>
              </a:lnSpc>
              <a:buFont typeface="+mj-lt"/>
              <a:buAutoNum type="romanLcPeriod"/>
            </a:pPr>
            <a:r>
              <a:rPr lang="ms-MY" b="1" dirty="0"/>
              <a:t>Penyalahgunaan kuasa</a:t>
            </a:r>
            <a:r>
              <a:rPr lang="ms-MY" dirty="0"/>
              <a:t> yang melibatkan konflik kepentingan pegawai JKR berhubung pemilihan syarikat pembekal, perkhidmatan, pembinaan dan perunding di mana pegawai JKR mempunyai kepentingan; </a:t>
            </a:r>
          </a:p>
          <a:p>
            <a:pPr marL="514350" indent="-514350" algn="just">
              <a:lnSpc>
                <a:spcPct val="90000"/>
              </a:lnSpc>
              <a:buFont typeface="+mj-lt"/>
              <a:buAutoNum type="romanLcPeriod"/>
            </a:pPr>
            <a:r>
              <a:rPr lang="fi-FI" b="1" dirty="0"/>
              <a:t>Tuntutan atau perakuan palsu </a:t>
            </a:r>
            <a:r>
              <a:rPr lang="fi-FI" dirty="0"/>
              <a:t>melibatkan syarikat dan pegawai JKR; </a:t>
            </a:r>
          </a:p>
          <a:p>
            <a:pPr marL="514350" indent="-514350" algn="just">
              <a:lnSpc>
                <a:spcPct val="90000"/>
              </a:lnSpc>
              <a:buFont typeface="+mj-lt"/>
              <a:buAutoNum type="romanLcPeriod"/>
            </a:pPr>
            <a:r>
              <a:rPr lang="ms-MY" b="1" dirty="0"/>
              <a:t>Pemalsuan maklumat dokumen dan rekod</a:t>
            </a:r>
            <a:r>
              <a:rPr lang="ms-MY" dirty="0"/>
              <a:t> untuk mengaburi penilaian perolehan; dan </a:t>
            </a:r>
          </a:p>
          <a:p>
            <a:pPr marL="514350" indent="-514350" algn="just">
              <a:lnSpc>
                <a:spcPct val="90000"/>
              </a:lnSpc>
              <a:buFont typeface="+mj-lt"/>
              <a:buAutoNum type="romanLcPeriod"/>
            </a:pPr>
            <a:r>
              <a:rPr lang="ms-MY" b="1" dirty="0"/>
              <a:t>Pakatan</a:t>
            </a:r>
            <a:r>
              <a:rPr lang="ms-MY" dirty="0"/>
              <a:t> antara pegawai JKR dan rakan niaga (kontraktor / perunding / pembekal / vendor) </a:t>
            </a:r>
          </a:p>
          <a:p>
            <a:pPr>
              <a:lnSpc>
                <a:spcPct val="90000"/>
              </a:lnSpc>
            </a:pPr>
            <a:endParaRPr lang="ms-MY" dirty="0"/>
          </a:p>
          <a:p>
            <a:pPr>
              <a:lnSpc>
                <a:spcPct val="90000"/>
              </a:lnSpc>
            </a:pPr>
            <a:endParaRPr lang="ms-MY" sz="1100" dirty="0"/>
          </a:p>
        </p:txBody>
      </p:sp>
      <p:cxnSp>
        <p:nvCxnSpPr>
          <p:cNvPr id="53" name="Straight Connector 52">
            <a:extLst>
              <a:ext uri="{FF2B5EF4-FFF2-40B4-BE49-F238E27FC236}">
                <a16:creationId xmlns:a16="http://schemas.microsoft.com/office/drawing/2014/main" id="{2D902729-F83B-46AA-B572-057BD32A69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52030" y="1871831"/>
            <a:ext cx="0" cy="3200400"/>
          </a:xfrm>
          <a:prstGeom prst="line">
            <a:avLst/>
          </a:prstGeom>
          <a:ln w="158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1740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D858-8408-4590-AA26-C3D7A2D3A562}"/>
              </a:ext>
            </a:extLst>
          </p:cNvPr>
          <p:cNvSpPr>
            <a:spLocks noGrp="1"/>
          </p:cNvSpPr>
          <p:nvPr>
            <p:ph type="title"/>
          </p:nvPr>
        </p:nvSpPr>
        <p:spPr/>
        <p:txBody>
          <a:bodyPr/>
          <a:lstStyle/>
          <a:p>
            <a:endParaRPr lang="ms-MY"/>
          </a:p>
        </p:txBody>
      </p:sp>
      <p:pic>
        <p:nvPicPr>
          <p:cNvPr id="8" name="Content Placeholder 7">
            <a:extLst>
              <a:ext uri="{FF2B5EF4-FFF2-40B4-BE49-F238E27FC236}">
                <a16:creationId xmlns:a16="http://schemas.microsoft.com/office/drawing/2014/main" id="{8CC0C87F-5ED4-44E8-CEC4-3D730B5A558C}"/>
              </a:ext>
            </a:extLst>
          </p:cNvPr>
          <p:cNvPicPr>
            <a:picLocks noGrp="1" noChangeAspect="1"/>
          </p:cNvPicPr>
          <p:nvPr>
            <p:ph idx="1"/>
          </p:nvPr>
        </p:nvPicPr>
        <p:blipFill>
          <a:blip r:embed="rId2"/>
          <a:stretch>
            <a:fillRect/>
          </a:stretch>
        </p:blipFill>
        <p:spPr>
          <a:xfrm>
            <a:off x="1524000" y="0"/>
            <a:ext cx="6040411" cy="2895600"/>
          </a:xfrm>
        </p:spPr>
      </p:pic>
    </p:spTree>
    <p:extLst>
      <p:ext uri="{BB962C8B-B14F-4D97-AF65-F5344CB8AC3E}">
        <p14:creationId xmlns:p14="http://schemas.microsoft.com/office/powerpoint/2010/main" val="21764015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5F9B-F752-4AA2-91E4-FC734FDB5604}"/>
              </a:ext>
            </a:extLst>
          </p:cNvPr>
          <p:cNvSpPr>
            <a:spLocks noGrp="1"/>
          </p:cNvSpPr>
          <p:nvPr>
            <p:ph type="title"/>
          </p:nvPr>
        </p:nvSpPr>
        <p:spPr/>
        <p:txBody>
          <a:bodyPr/>
          <a:lstStyle/>
          <a:p>
            <a:endParaRPr lang="ms-MY"/>
          </a:p>
        </p:txBody>
      </p:sp>
      <p:sp>
        <p:nvSpPr>
          <p:cNvPr id="3" name="Content Placeholder 2">
            <a:extLst>
              <a:ext uri="{FF2B5EF4-FFF2-40B4-BE49-F238E27FC236}">
                <a16:creationId xmlns:a16="http://schemas.microsoft.com/office/drawing/2014/main" id="{7FAC1C10-62D8-46B9-9CBE-8E25CABF0E30}"/>
              </a:ext>
            </a:extLst>
          </p:cNvPr>
          <p:cNvSpPr>
            <a:spLocks noGrp="1"/>
          </p:cNvSpPr>
          <p:nvPr>
            <p:ph idx="1"/>
          </p:nvPr>
        </p:nvSpPr>
        <p:spPr/>
        <p:txBody>
          <a:bodyPr/>
          <a:lstStyle/>
          <a:p>
            <a:endParaRPr lang="ms-MY"/>
          </a:p>
        </p:txBody>
      </p:sp>
      <p:pic>
        <p:nvPicPr>
          <p:cNvPr id="5" name="Picture 4">
            <a:extLst>
              <a:ext uri="{FF2B5EF4-FFF2-40B4-BE49-F238E27FC236}">
                <a16:creationId xmlns:a16="http://schemas.microsoft.com/office/drawing/2014/main" id="{51575D1C-891B-DD93-B82E-5F288793B223}"/>
              </a:ext>
            </a:extLst>
          </p:cNvPr>
          <p:cNvPicPr>
            <a:picLocks noChangeAspect="1"/>
          </p:cNvPicPr>
          <p:nvPr/>
        </p:nvPicPr>
        <p:blipFill>
          <a:blip r:embed="rId2"/>
          <a:stretch>
            <a:fillRect/>
          </a:stretch>
        </p:blipFill>
        <p:spPr>
          <a:xfrm>
            <a:off x="342309" y="1295102"/>
            <a:ext cx="9149809" cy="4616120"/>
          </a:xfrm>
          <a:prstGeom prst="rect">
            <a:avLst/>
          </a:prstGeom>
        </p:spPr>
      </p:pic>
    </p:spTree>
    <p:extLst>
      <p:ext uri="{BB962C8B-B14F-4D97-AF65-F5344CB8AC3E}">
        <p14:creationId xmlns:p14="http://schemas.microsoft.com/office/powerpoint/2010/main" val="73873061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2" y="-786"/>
            <a:ext cx="1767505" cy="6854040"/>
            <a:chOff x="6627813" y="194833"/>
            <a:chExt cx="1952625" cy="5678918"/>
          </a:xfrm>
          <a:solidFill>
            <a:schemeClr val="bg2"/>
          </a:solidFill>
        </p:grpSpPr>
        <p:sp>
          <p:nvSpPr>
            <p:cNvPr id="90"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1"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2"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93"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94"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95"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96"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97"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98"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99"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0"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1"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p:cNvSpPr>
            <a:spLocks noGrp="1"/>
          </p:cNvSpPr>
          <p:nvPr>
            <p:ph type="title"/>
          </p:nvPr>
        </p:nvSpPr>
        <p:spPr>
          <a:xfrm>
            <a:off x="893142" y="205600"/>
            <a:ext cx="2301136" cy="4671240"/>
          </a:xfrm>
        </p:spPr>
        <p:txBody>
          <a:bodyPr anchor="ctr">
            <a:normAutofit/>
          </a:bodyPr>
          <a:lstStyle/>
          <a:p>
            <a:pPr algn="just">
              <a:lnSpc>
                <a:spcPct val="90000"/>
              </a:lnSpc>
            </a:pPr>
            <a:r>
              <a:rPr lang="ms-MY" sz="2000" b="1" dirty="0"/>
              <a:t>Peringkat Pelaksanaan Integrity Pact Bagi Syarikat Yang Mendaftar Dengan Kementerian Kewangan (MOF)/Lembaga</a:t>
            </a:r>
            <a:br>
              <a:rPr lang="ms-MY" sz="2000" b="1" dirty="0"/>
            </a:br>
            <a:r>
              <a:rPr lang="ms-MY" sz="2000" b="1" dirty="0"/>
              <a:t>Pembangunan Industri Pembinaan Malaysia (CIDB)</a:t>
            </a:r>
            <a:br>
              <a:rPr lang="ms-MY" sz="2000" dirty="0"/>
            </a:br>
            <a:endParaRPr lang="ms-MY" sz="2000" dirty="0"/>
          </a:p>
        </p:txBody>
      </p:sp>
      <p:sp>
        <p:nvSpPr>
          <p:cNvPr id="103"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105" name="Rectangle 104">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64131" y="1093380"/>
            <a:ext cx="4664328" cy="4679250"/>
          </a:xfrm>
        </p:spPr>
        <p:txBody>
          <a:bodyPr anchor="ctr">
            <a:noAutofit/>
          </a:bodyPr>
          <a:lstStyle/>
          <a:p>
            <a:pPr marL="0" indent="0">
              <a:lnSpc>
                <a:spcPct val="90000"/>
              </a:lnSpc>
              <a:buNone/>
            </a:pPr>
            <a:endParaRPr lang="ms-MY" sz="1600" dirty="0"/>
          </a:p>
          <a:p>
            <a:pPr marL="0" indent="0" algn="just">
              <a:lnSpc>
                <a:spcPct val="90000"/>
              </a:lnSpc>
              <a:buNone/>
            </a:pPr>
            <a:r>
              <a:rPr lang="ms-MY" sz="1600" dirty="0"/>
              <a:t>Peringkat: Semasa Memohon untuk mendaftar / memperbaharui pendaftaran dengan MOF / CIDB.</a:t>
            </a:r>
          </a:p>
          <a:p>
            <a:pPr marL="0" indent="0" algn="just">
              <a:lnSpc>
                <a:spcPct val="90000"/>
              </a:lnSpc>
              <a:buNone/>
            </a:pPr>
            <a:r>
              <a:rPr lang="ms-MY" sz="1600" dirty="0"/>
              <a:t>Proses Kerja :</a:t>
            </a:r>
          </a:p>
          <a:p>
            <a:pPr marL="0" indent="0" algn="just">
              <a:lnSpc>
                <a:spcPct val="90000"/>
              </a:lnSpc>
              <a:buNone/>
            </a:pPr>
            <a:r>
              <a:rPr lang="ms-MY" sz="1600" dirty="0"/>
              <a:t>Syarikat hendaklah memastikan sesalinan Surat Akaun Syarikat dikemukakan semasa permohonan pendaftaran baharu dan pembaharuan pendaftaran dikemukakan kepada MOF/CIDB. Sesalinan Surat Akuan Syarikat seperti di </a:t>
            </a:r>
            <a:r>
              <a:rPr lang="ms-MY" sz="1600" b="1" u="sng" dirty="0">
                <a:solidFill>
                  <a:srgbClr val="FF0000"/>
                </a:solidFill>
              </a:rPr>
              <a:t>Lampiran 11</a:t>
            </a:r>
            <a:r>
              <a:rPr lang="ms-MY" sz="1600" dirty="0">
                <a:solidFill>
                  <a:srgbClr val="FF0000"/>
                </a:solidFill>
              </a:rPr>
              <a:t>.</a:t>
            </a:r>
          </a:p>
          <a:p>
            <a:pPr marL="0" indent="0" algn="just">
              <a:lnSpc>
                <a:spcPct val="90000"/>
              </a:lnSpc>
              <a:buNone/>
            </a:pPr>
            <a:r>
              <a:rPr lang="ms-MY" sz="1600" dirty="0"/>
              <a:t>Syarikat merujuk kepada :</a:t>
            </a:r>
          </a:p>
          <a:p>
            <a:pPr marL="0" indent="0" algn="just">
              <a:lnSpc>
                <a:spcPct val="90000"/>
              </a:lnSpc>
              <a:buNone/>
            </a:pPr>
            <a:r>
              <a:rPr lang="ms-MY" sz="1600" dirty="0"/>
              <a:t>Syarikat/Kontraktor/Perunding/Koperasi/Organisasi yang memohon untuk berdaftar dengan MOF/CIDB</a:t>
            </a:r>
          </a:p>
          <a:p>
            <a:pPr marL="0" indent="0" algn="just">
              <a:lnSpc>
                <a:spcPct val="90000"/>
              </a:lnSpc>
              <a:buNone/>
            </a:pPr>
            <a:r>
              <a:rPr lang="ms-MY" sz="1600" dirty="0"/>
              <a:t>JKR Cawangan / Negeri / Daerah juga hendaklah memastikan Surat Akuan Syarikat disertakan Bersama SST bagi syarikat yang dilantik secara rundingan terus. Syarikat tersebut handaklah memastikan Surat Akuan Syarikat diisi dengan lengkap, ditandatangani serta dikepilkan bersama SST dan dikembalikan kepada JKR Cawangan /Negeri / Daerah. </a:t>
            </a:r>
          </a:p>
        </p:txBody>
      </p:sp>
    </p:spTree>
    <p:extLst>
      <p:ext uri="{BB962C8B-B14F-4D97-AF65-F5344CB8AC3E}">
        <p14:creationId xmlns:p14="http://schemas.microsoft.com/office/powerpoint/2010/main" val="3957777869"/>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5F9B-F752-4AA2-91E4-FC734FDB5604}"/>
              </a:ext>
            </a:extLst>
          </p:cNvPr>
          <p:cNvSpPr>
            <a:spLocks noGrp="1"/>
          </p:cNvSpPr>
          <p:nvPr>
            <p:ph type="title"/>
          </p:nvPr>
        </p:nvSpPr>
        <p:spPr/>
        <p:txBody>
          <a:bodyPr/>
          <a:lstStyle/>
          <a:p>
            <a:endParaRPr lang="ms-MY"/>
          </a:p>
        </p:txBody>
      </p:sp>
      <p:pic>
        <p:nvPicPr>
          <p:cNvPr id="5" name="Content Placeholder 4">
            <a:extLst>
              <a:ext uri="{FF2B5EF4-FFF2-40B4-BE49-F238E27FC236}">
                <a16:creationId xmlns:a16="http://schemas.microsoft.com/office/drawing/2014/main" id="{F0193530-FD0B-A67A-FA4E-9FE312EB35AB}"/>
              </a:ext>
            </a:extLst>
          </p:cNvPr>
          <p:cNvPicPr>
            <a:picLocks noGrp="1" noChangeAspect="1"/>
          </p:cNvPicPr>
          <p:nvPr>
            <p:ph idx="1"/>
          </p:nvPr>
        </p:nvPicPr>
        <p:blipFill>
          <a:blip r:embed="rId2"/>
          <a:stretch>
            <a:fillRect/>
          </a:stretch>
        </p:blipFill>
        <p:spPr>
          <a:xfrm>
            <a:off x="2181244" y="76200"/>
            <a:ext cx="5136019" cy="6629400"/>
          </a:xfrm>
        </p:spPr>
      </p:pic>
    </p:spTree>
    <p:extLst>
      <p:ext uri="{BB962C8B-B14F-4D97-AF65-F5344CB8AC3E}">
        <p14:creationId xmlns:p14="http://schemas.microsoft.com/office/powerpoint/2010/main" val="19519849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5F9B-F752-4AA2-91E4-FC734FDB5604}"/>
              </a:ext>
            </a:extLst>
          </p:cNvPr>
          <p:cNvSpPr>
            <a:spLocks noGrp="1"/>
          </p:cNvSpPr>
          <p:nvPr>
            <p:ph type="title"/>
          </p:nvPr>
        </p:nvSpPr>
        <p:spPr/>
        <p:txBody>
          <a:bodyPr/>
          <a:lstStyle/>
          <a:p>
            <a:endParaRPr lang="ms-MY"/>
          </a:p>
        </p:txBody>
      </p:sp>
      <p:pic>
        <p:nvPicPr>
          <p:cNvPr id="7" name="Content Placeholder 6">
            <a:extLst>
              <a:ext uri="{FF2B5EF4-FFF2-40B4-BE49-F238E27FC236}">
                <a16:creationId xmlns:a16="http://schemas.microsoft.com/office/drawing/2014/main" id="{553FB36D-E432-743E-9A66-8F6FC01C1E44}"/>
              </a:ext>
            </a:extLst>
          </p:cNvPr>
          <p:cNvPicPr>
            <a:picLocks noGrp="1" noChangeAspect="1"/>
          </p:cNvPicPr>
          <p:nvPr>
            <p:ph idx="1"/>
          </p:nvPr>
        </p:nvPicPr>
        <p:blipFill>
          <a:blip r:embed="rId2"/>
          <a:stretch>
            <a:fillRect/>
          </a:stretch>
        </p:blipFill>
        <p:spPr>
          <a:xfrm>
            <a:off x="2438400" y="228600"/>
            <a:ext cx="5685209" cy="5181600"/>
          </a:xfrm>
        </p:spPr>
      </p:pic>
    </p:spTree>
    <p:extLst>
      <p:ext uri="{BB962C8B-B14F-4D97-AF65-F5344CB8AC3E}">
        <p14:creationId xmlns:p14="http://schemas.microsoft.com/office/powerpoint/2010/main" val="319340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03" y="407590"/>
            <a:ext cx="2834888" cy="3029344"/>
          </a:xfrm>
        </p:spPr>
        <p:txBody>
          <a:bodyPr>
            <a:normAutofit/>
          </a:bodyPr>
          <a:lstStyle/>
          <a:p>
            <a:pPr>
              <a:lnSpc>
                <a:spcPct val="90000"/>
              </a:lnSpc>
            </a:pPr>
            <a:r>
              <a:rPr lang="ms-MY" sz="2000" dirty="0">
                <a:solidFill>
                  <a:schemeClr val="bg1"/>
                </a:solidFill>
              </a:rPr>
              <a:t>6. </a:t>
            </a:r>
            <a:r>
              <a:rPr lang="ms-MY" sz="2000" b="1" dirty="0">
                <a:solidFill>
                  <a:schemeClr val="bg1"/>
                </a:solidFill>
              </a:rPr>
              <a:t>Pelaporan Bagi Tujuan Pemantauan Pelaksanaan Integrity Pact Oleh JKR Cawangan / Negeri / Daerah.</a:t>
            </a:r>
            <a:br>
              <a:rPr lang="ms-MY" sz="2000" dirty="0">
                <a:solidFill>
                  <a:schemeClr val="bg1"/>
                </a:solidFill>
              </a:rPr>
            </a:br>
            <a:endParaRPr lang="ms-MY" sz="2000" dirty="0">
              <a:solidFill>
                <a:schemeClr val="bg1"/>
              </a:solidFill>
            </a:endParaRPr>
          </a:p>
        </p:txBody>
      </p:sp>
      <p:sp>
        <p:nvSpPr>
          <p:cNvPr id="3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5" name="Rectangle 3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152400"/>
            <a:ext cx="5434564" cy="6553200"/>
          </a:xfrm>
        </p:spPr>
        <p:txBody>
          <a:bodyPr anchor="ctr">
            <a:normAutofit fontScale="77500" lnSpcReduction="20000"/>
          </a:bodyPr>
          <a:lstStyle/>
          <a:p>
            <a:pPr marL="0" indent="0" algn="just">
              <a:lnSpc>
                <a:spcPct val="120000"/>
              </a:lnSpc>
              <a:buNone/>
            </a:pPr>
            <a:r>
              <a:rPr lang="ms-MY" sz="1900" dirty="0"/>
              <a:t>Peringkat a : Penyediaan Laporan</a:t>
            </a:r>
          </a:p>
          <a:p>
            <a:pPr marL="0" indent="0" algn="just">
              <a:lnSpc>
                <a:spcPct val="120000"/>
              </a:lnSpc>
              <a:buNone/>
            </a:pPr>
            <a:r>
              <a:rPr lang="ms-MY" sz="1900" dirty="0"/>
              <a:t>Proses Kerja a : </a:t>
            </a:r>
          </a:p>
          <a:p>
            <a:pPr marL="0" indent="0" algn="just">
              <a:lnSpc>
                <a:spcPct val="120000"/>
              </a:lnSpc>
              <a:buNone/>
            </a:pPr>
            <a:r>
              <a:rPr lang="ms-MY" sz="1900" dirty="0"/>
              <a:t>Setiap Pejabat Mengurus Tender (PMT)/Jawatankuasa Penilaian Perunding (JPP) di JKR Cawangan/Negeri/Daerah hendaklah memastikan Laporan Bulanan Pelaksanaan </a:t>
            </a:r>
            <a:r>
              <a:rPr lang="ms-MY" sz="1900" i="1" dirty="0"/>
              <a:t>Integrity Pact </a:t>
            </a:r>
            <a:r>
              <a:rPr lang="ms-MY" sz="1900" dirty="0"/>
              <a:t>Dalam Perolehan Kerajaan disediakan berdasarkan format seperti di </a:t>
            </a:r>
            <a:r>
              <a:rPr lang="ms-MY" sz="1900" b="1" u="sng" dirty="0">
                <a:solidFill>
                  <a:srgbClr val="FF0000"/>
                </a:solidFill>
              </a:rPr>
              <a:t>Lampiran 12.</a:t>
            </a:r>
          </a:p>
          <a:p>
            <a:pPr marL="0" indent="0" algn="just">
              <a:lnSpc>
                <a:spcPct val="90000"/>
              </a:lnSpc>
              <a:buNone/>
            </a:pPr>
            <a:endParaRPr lang="ms-MY" sz="1900" dirty="0"/>
          </a:p>
          <a:p>
            <a:pPr marL="0" indent="0" algn="just">
              <a:lnSpc>
                <a:spcPct val="120000"/>
              </a:lnSpc>
              <a:buNone/>
            </a:pPr>
            <a:r>
              <a:rPr lang="ms-MY" sz="1900" dirty="0"/>
              <a:t>Peringkat b : Penghantaran Laporan Bulanan</a:t>
            </a:r>
          </a:p>
          <a:p>
            <a:pPr marL="0" indent="0" algn="just">
              <a:lnSpc>
                <a:spcPct val="120000"/>
              </a:lnSpc>
              <a:buNone/>
            </a:pPr>
            <a:r>
              <a:rPr lang="ms-MY" sz="1900" dirty="0"/>
              <a:t>Proses Kerja b : </a:t>
            </a:r>
          </a:p>
          <a:p>
            <a:pPr marL="0" indent="0" algn="just">
              <a:lnSpc>
                <a:spcPct val="120000"/>
              </a:lnSpc>
              <a:buNone/>
            </a:pPr>
            <a:r>
              <a:rPr lang="ms-MY" sz="1900" dirty="0"/>
              <a:t>Setiap Pejabat Mengurus Tender (PMT)/Jawatankuasa Penilaian Perunding (JPP) di JKR Cawangan/Negeri/Daerah hendaklah memastikan laporan tersebut dihantar kepada Cawangan Perancangan Aset Bersepadu (CPAB) JKR Malaysia setiap bulan. </a:t>
            </a:r>
          </a:p>
          <a:p>
            <a:pPr marL="0" indent="0" algn="just">
              <a:lnSpc>
                <a:spcPct val="90000"/>
              </a:lnSpc>
              <a:buNone/>
            </a:pPr>
            <a:endParaRPr lang="ms-MY" sz="1900" dirty="0"/>
          </a:p>
          <a:p>
            <a:pPr marL="0" indent="0" algn="just">
              <a:lnSpc>
                <a:spcPct val="120000"/>
              </a:lnSpc>
              <a:spcBef>
                <a:spcPts val="0"/>
              </a:spcBef>
              <a:buNone/>
            </a:pPr>
            <a:r>
              <a:rPr lang="ms-MY" sz="1900" b="1" dirty="0"/>
              <a:t>Pengarah Kanan</a:t>
            </a:r>
          </a:p>
          <a:p>
            <a:pPr marL="0" indent="0" algn="just">
              <a:lnSpc>
                <a:spcPct val="120000"/>
              </a:lnSpc>
              <a:spcBef>
                <a:spcPts val="0"/>
              </a:spcBef>
              <a:buNone/>
            </a:pPr>
            <a:r>
              <a:rPr lang="ms-MY" sz="1900" b="1" dirty="0"/>
              <a:t>Cawangan Perancangan Aset Bersepadu,</a:t>
            </a:r>
          </a:p>
          <a:p>
            <a:pPr marL="0" indent="0" algn="just">
              <a:lnSpc>
                <a:spcPct val="120000"/>
              </a:lnSpc>
              <a:spcBef>
                <a:spcPts val="0"/>
              </a:spcBef>
              <a:buNone/>
            </a:pPr>
            <a:r>
              <a:rPr lang="ms-MY" sz="1900" b="1" dirty="0"/>
              <a:t>Ibu Pejabat JKR Malaysia,</a:t>
            </a:r>
          </a:p>
          <a:p>
            <a:pPr marL="0" indent="0" algn="just">
              <a:lnSpc>
                <a:spcPct val="120000"/>
              </a:lnSpc>
              <a:spcBef>
                <a:spcPts val="0"/>
              </a:spcBef>
              <a:buNone/>
            </a:pPr>
            <a:r>
              <a:rPr lang="ms-MY" sz="1900" b="1" dirty="0"/>
              <a:t>Tingkat 5, Blok F,</a:t>
            </a:r>
          </a:p>
          <a:p>
            <a:pPr marL="0" indent="0" algn="just">
              <a:lnSpc>
                <a:spcPct val="120000"/>
              </a:lnSpc>
              <a:spcBef>
                <a:spcPts val="0"/>
              </a:spcBef>
              <a:buNone/>
            </a:pPr>
            <a:r>
              <a:rPr lang="ms-MY" sz="1900" b="1" dirty="0"/>
              <a:t>Jalan Sultan Salahuddin,</a:t>
            </a:r>
          </a:p>
          <a:p>
            <a:pPr marL="0" indent="0" algn="just">
              <a:lnSpc>
                <a:spcPct val="120000"/>
              </a:lnSpc>
              <a:spcBef>
                <a:spcPts val="0"/>
              </a:spcBef>
              <a:buNone/>
            </a:pPr>
            <a:r>
              <a:rPr lang="ms-MY" sz="1900" b="1" dirty="0"/>
              <a:t>50582 Kuala Lumpur.</a:t>
            </a:r>
            <a:endParaRPr lang="ms-MY" sz="1100" b="1" dirty="0"/>
          </a:p>
        </p:txBody>
      </p:sp>
    </p:spTree>
    <p:extLst>
      <p:ext uri="{BB962C8B-B14F-4D97-AF65-F5344CB8AC3E}">
        <p14:creationId xmlns:p14="http://schemas.microsoft.com/office/powerpoint/2010/main" val="7462039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79503" y="407590"/>
            <a:ext cx="2834888" cy="3029344"/>
          </a:xfrm>
        </p:spPr>
        <p:txBody>
          <a:bodyPr>
            <a:normAutofit/>
          </a:bodyPr>
          <a:lstStyle/>
          <a:p>
            <a:pPr>
              <a:lnSpc>
                <a:spcPct val="90000"/>
              </a:lnSpc>
            </a:pPr>
            <a:r>
              <a:rPr lang="ms-MY" sz="2000" dirty="0">
                <a:solidFill>
                  <a:schemeClr val="bg1"/>
                </a:solidFill>
              </a:rPr>
              <a:t>6. </a:t>
            </a:r>
            <a:r>
              <a:rPr lang="ms-MY" sz="2000" b="1" dirty="0">
                <a:solidFill>
                  <a:schemeClr val="bg1"/>
                </a:solidFill>
              </a:rPr>
              <a:t>Pelaporan Bagi Tujuan Pemantauan Pelaksanaan Integrity Pact Oleh JKR Cawangan / Negeri / Daerah.</a:t>
            </a:r>
            <a:br>
              <a:rPr lang="ms-MY" sz="2000" dirty="0">
                <a:solidFill>
                  <a:schemeClr val="bg1"/>
                </a:solidFill>
              </a:rPr>
            </a:br>
            <a:endParaRPr lang="ms-MY" sz="2000" dirty="0">
              <a:solidFill>
                <a:schemeClr val="bg1"/>
              </a:solidFill>
            </a:endParaRPr>
          </a:p>
        </p:txBody>
      </p:sp>
      <p:sp>
        <p:nvSpPr>
          <p:cNvPr id="33"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35" name="Rectangle 34">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529933" y="152400"/>
            <a:ext cx="5434564" cy="6553200"/>
          </a:xfrm>
        </p:spPr>
        <p:txBody>
          <a:bodyPr anchor="ctr">
            <a:normAutofit fontScale="85000" lnSpcReduction="10000"/>
          </a:bodyPr>
          <a:lstStyle/>
          <a:p>
            <a:pPr marL="0" indent="0" algn="just">
              <a:lnSpc>
                <a:spcPct val="120000"/>
              </a:lnSpc>
              <a:buNone/>
            </a:pPr>
            <a:r>
              <a:rPr lang="en-MY" sz="2000" dirty="0" err="1"/>
              <a:t>Peringkat</a:t>
            </a:r>
            <a:r>
              <a:rPr lang="en-MY" sz="2000" dirty="0"/>
              <a:t> c : </a:t>
            </a:r>
            <a:r>
              <a:rPr lang="en-MY" sz="2000" dirty="0" err="1"/>
              <a:t>Penghantaran</a:t>
            </a:r>
            <a:r>
              <a:rPr lang="en-MY" sz="2000" dirty="0"/>
              <a:t> </a:t>
            </a:r>
            <a:r>
              <a:rPr lang="en-MY" sz="2000" dirty="0" err="1"/>
              <a:t>Laporan</a:t>
            </a:r>
            <a:r>
              <a:rPr lang="en-MY" sz="2000" dirty="0"/>
              <a:t> </a:t>
            </a:r>
            <a:r>
              <a:rPr lang="en-MY" sz="2000" dirty="0" err="1"/>
              <a:t>Sukuan</a:t>
            </a:r>
            <a:r>
              <a:rPr lang="en-MY" sz="2000" dirty="0"/>
              <a:t> </a:t>
            </a:r>
            <a:r>
              <a:rPr lang="en-MY" sz="2000" dirty="0" err="1"/>
              <a:t>Tahun</a:t>
            </a:r>
            <a:r>
              <a:rPr lang="en-MY" sz="2000" dirty="0"/>
              <a:t> </a:t>
            </a:r>
          </a:p>
          <a:p>
            <a:pPr marL="0" indent="0" algn="just">
              <a:lnSpc>
                <a:spcPct val="120000"/>
              </a:lnSpc>
              <a:buNone/>
            </a:pPr>
            <a:r>
              <a:rPr lang="en-MY" sz="2000" dirty="0"/>
              <a:t>Proses </a:t>
            </a:r>
            <a:r>
              <a:rPr lang="en-MY" sz="2000" dirty="0" err="1"/>
              <a:t>Kerja</a:t>
            </a:r>
            <a:r>
              <a:rPr lang="en-MY" sz="2000" dirty="0"/>
              <a:t> c : </a:t>
            </a:r>
          </a:p>
          <a:p>
            <a:pPr marL="0" indent="0" algn="just">
              <a:lnSpc>
                <a:spcPct val="120000"/>
              </a:lnSpc>
              <a:buNone/>
            </a:pPr>
            <a:r>
              <a:rPr lang="en-MY" sz="2000" dirty="0" err="1"/>
              <a:t>Cawangan</a:t>
            </a:r>
            <a:r>
              <a:rPr lang="en-MY" sz="2000" dirty="0"/>
              <a:t> </a:t>
            </a:r>
            <a:r>
              <a:rPr lang="en-MY" sz="2000" dirty="0" err="1"/>
              <a:t>Pengurusan</a:t>
            </a:r>
            <a:r>
              <a:rPr lang="en-MY" sz="2000" dirty="0"/>
              <a:t> </a:t>
            </a:r>
            <a:r>
              <a:rPr lang="en-MY" sz="2000" dirty="0" err="1"/>
              <a:t>Aset</a:t>
            </a:r>
            <a:r>
              <a:rPr lang="en-MY" sz="2000" dirty="0"/>
              <a:t> </a:t>
            </a:r>
            <a:r>
              <a:rPr lang="en-MY" sz="2000" dirty="0" err="1"/>
              <a:t>Bersepadu</a:t>
            </a:r>
            <a:r>
              <a:rPr lang="en-MY" sz="2000" dirty="0"/>
              <a:t> (CPAB) JKR Malaysia </a:t>
            </a:r>
            <a:r>
              <a:rPr lang="en-MY" sz="2000" dirty="0" err="1"/>
              <a:t>hendaklah</a:t>
            </a:r>
            <a:r>
              <a:rPr lang="en-MY" sz="2000" dirty="0"/>
              <a:t> </a:t>
            </a:r>
            <a:r>
              <a:rPr lang="en-MY" sz="2000" dirty="0" err="1"/>
              <a:t>memastikan</a:t>
            </a:r>
            <a:r>
              <a:rPr lang="en-MY" sz="2000" dirty="0"/>
              <a:t> </a:t>
            </a:r>
            <a:r>
              <a:rPr lang="en-MY" sz="2000" dirty="0" err="1"/>
              <a:t>laporan</a:t>
            </a:r>
            <a:r>
              <a:rPr lang="en-MY" sz="2000" dirty="0"/>
              <a:t> </a:t>
            </a:r>
            <a:r>
              <a:rPr lang="en-MY" sz="2000" dirty="0" err="1"/>
              <a:t>tersebut</a:t>
            </a:r>
            <a:r>
              <a:rPr lang="en-MY" sz="2000" dirty="0"/>
              <a:t> </a:t>
            </a:r>
            <a:r>
              <a:rPr lang="en-MY" sz="2000" dirty="0" err="1"/>
              <a:t>dihantar</a:t>
            </a:r>
            <a:r>
              <a:rPr lang="en-MY" sz="2000" dirty="0"/>
              <a:t> </a:t>
            </a:r>
            <a:r>
              <a:rPr lang="en-MY" sz="2000" dirty="0" err="1"/>
              <a:t>kepada</a:t>
            </a:r>
            <a:r>
              <a:rPr lang="en-MY" sz="2000" dirty="0"/>
              <a:t> Kementerian </a:t>
            </a:r>
            <a:r>
              <a:rPr lang="en-MY" sz="2000" dirty="0" err="1"/>
              <a:t>Kewangan</a:t>
            </a:r>
            <a:r>
              <a:rPr lang="en-MY" sz="2000" dirty="0"/>
              <a:t> Malaysia dan </a:t>
            </a:r>
            <a:r>
              <a:rPr lang="en-MY" sz="2000" dirty="0" err="1"/>
              <a:t>disalinankan</a:t>
            </a:r>
            <a:r>
              <a:rPr lang="en-MY" sz="2000" dirty="0"/>
              <a:t> </a:t>
            </a:r>
            <a:r>
              <a:rPr lang="en-MY" sz="2000" dirty="0" err="1"/>
              <a:t>sesalinan</a:t>
            </a:r>
            <a:r>
              <a:rPr lang="en-MY" sz="2000" dirty="0"/>
              <a:t> </a:t>
            </a:r>
            <a:r>
              <a:rPr lang="en-MY" sz="2000" dirty="0" err="1"/>
              <a:t>kepada</a:t>
            </a:r>
            <a:r>
              <a:rPr lang="en-MY" sz="2000" dirty="0"/>
              <a:t> Bahagian Integriti, </a:t>
            </a:r>
            <a:r>
              <a:rPr lang="en-MY" sz="2000" dirty="0" err="1"/>
              <a:t>Cawangan</a:t>
            </a:r>
            <a:r>
              <a:rPr lang="en-MY" sz="2000" dirty="0"/>
              <a:t> Dasar dan </a:t>
            </a:r>
            <a:r>
              <a:rPr lang="en-MY" sz="2000" dirty="0" err="1"/>
              <a:t>Pengurusan</a:t>
            </a:r>
            <a:r>
              <a:rPr lang="en-MY" sz="2000" dirty="0"/>
              <a:t> </a:t>
            </a:r>
            <a:r>
              <a:rPr lang="en-MY" sz="2000" dirty="0" err="1"/>
              <a:t>Korporat</a:t>
            </a:r>
            <a:r>
              <a:rPr lang="en-MY" sz="2000" dirty="0"/>
              <a:t> </a:t>
            </a:r>
            <a:r>
              <a:rPr lang="en-MY" sz="2000" dirty="0" err="1"/>
              <a:t>bagi</a:t>
            </a:r>
            <a:r>
              <a:rPr lang="en-MY" sz="2000" dirty="0"/>
              <a:t> </a:t>
            </a:r>
            <a:r>
              <a:rPr lang="en-MY" sz="2000" dirty="0" err="1"/>
              <a:t>setiap</a:t>
            </a:r>
            <a:r>
              <a:rPr lang="en-MY" sz="2000" dirty="0"/>
              <a:t> </a:t>
            </a:r>
            <a:r>
              <a:rPr lang="en-MY" sz="2000" dirty="0" err="1"/>
              <a:t>suku</a:t>
            </a:r>
            <a:r>
              <a:rPr lang="en-MY" sz="2000" dirty="0"/>
              <a:t> </a:t>
            </a:r>
            <a:r>
              <a:rPr lang="en-MY" sz="2000" dirty="0" err="1"/>
              <a:t>tahun</a:t>
            </a:r>
            <a:r>
              <a:rPr lang="en-MY" sz="2000" dirty="0"/>
              <a:t> </a:t>
            </a:r>
            <a:r>
              <a:rPr lang="en-MY" sz="2000" dirty="0" err="1"/>
              <a:t>melalui</a:t>
            </a:r>
            <a:r>
              <a:rPr lang="en-MY" sz="2000" dirty="0"/>
              <a:t> e-</a:t>
            </a:r>
            <a:r>
              <a:rPr lang="en-MY" sz="2000" dirty="0" err="1"/>
              <a:t>mel</a:t>
            </a:r>
            <a:r>
              <a:rPr lang="en-MY" sz="2000" dirty="0"/>
              <a:t> </a:t>
            </a:r>
            <a:r>
              <a:rPr lang="en-MY" sz="2000" dirty="0" err="1"/>
              <a:t>kepada</a:t>
            </a:r>
            <a:r>
              <a:rPr lang="en-MY" sz="2000" dirty="0"/>
              <a:t>; </a:t>
            </a:r>
          </a:p>
          <a:p>
            <a:pPr marL="0" indent="0" algn="just">
              <a:lnSpc>
                <a:spcPct val="120000"/>
              </a:lnSpc>
              <a:buNone/>
            </a:pPr>
            <a:endParaRPr lang="en-MY" sz="2000" b="1" dirty="0"/>
          </a:p>
          <a:p>
            <a:pPr marL="0" indent="0" algn="just">
              <a:lnSpc>
                <a:spcPct val="120000"/>
              </a:lnSpc>
              <a:spcBef>
                <a:spcPts val="0"/>
              </a:spcBef>
              <a:buNone/>
            </a:pPr>
            <a:r>
              <a:rPr lang="en-MY" sz="2000" b="1" dirty="0" err="1"/>
              <a:t>Setiausaha</a:t>
            </a:r>
            <a:r>
              <a:rPr lang="en-MY" sz="2000" b="1" dirty="0"/>
              <a:t> Bahagian </a:t>
            </a:r>
          </a:p>
          <a:p>
            <a:pPr marL="0" indent="0" algn="just">
              <a:lnSpc>
                <a:spcPct val="120000"/>
              </a:lnSpc>
              <a:spcBef>
                <a:spcPts val="0"/>
              </a:spcBef>
              <a:buNone/>
            </a:pPr>
            <a:r>
              <a:rPr lang="en-MY" sz="2000" b="1" dirty="0"/>
              <a:t>Bahagian </a:t>
            </a:r>
            <a:r>
              <a:rPr lang="en-MY" sz="2000" b="1" dirty="0" err="1"/>
              <a:t>Perolehan</a:t>
            </a:r>
            <a:r>
              <a:rPr lang="en-MY" sz="2000" b="1" dirty="0"/>
              <a:t> Kerajaan </a:t>
            </a:r>
          </a:p>
          <a:p>
            <a:pPr marL="0" indent="0" algn="just">
              <a:lnSpc>
                <a:spcPct val="120000"/>
              </a:lnSpc>
              <a:spcBef>
                <a:spcPts val="0"/>
              </a:spcBef>
              <a:buNone/>
            </a:pPr>
            <a:r>
              <a:rPr lang="en-MY" sz="2000" b="1" dirty="0"/>
              <a:t>Kementerian </a:t>
            </a:r>
            <a:r>
              <a:rPr lang="en-MY" sz="2000" b="1" dirty="0" err="1"/>
              <a:t>Kewangan</a:t>
            </a:r>
            <a:r>
              <a:rPr lang="en-MY" sz="2000" b="1" dirty="0"/>
              <a:t> Malaysia </a:t>
            </a:r>
          </a:p>
          <a:p>
            <a:pPr marL="0" indent="0" algn="just">
              <a:lnSpc>
                <a:spcPct val="120000"/>
              </a:lnSpc>
              <a:spcBef>
                <a:spcPts val="0"/>
              </a:spcBef>
              <a:buNone/>
            </a:pPr>
            <a:r>
              <a:rPr lang="en-MY" sz="2000" b="1" dirty="0"/>
              <a:t>Aras 5, Blok Utara No.5, </a:t>
            </a:r>
          </a:p>
          <a:p>
            <a:pPr marL="0" indent="0" algn="just">
              <a:lnSpc>
                <a:spcPct val="120000"/>
              </a:lnSpc>
              <a:spcBef>
                <a:spcPts val="0"/>
              </a:spcBef>
              <a:buNone/>
            </a:pPr>
            <a:r>
              <a:rPr lang="en-MY" sz="2000" b="1" dirty="0"/>
              <a:t>Persiaran Perdana, </a:t>
            </a:r>
            <a:r>
              <a:rPr lang="en-MY" sz="2000" b="1" dirty="0" err="1"/>
              <a:t>Presint</a:t>
            </a:r>
            <a:r>
              <a:rPr lang="en-MY" sz="2000" b="1" dirty="0"/>
              <a:t> 2 </a:t>
            </a:r>
          </a:p>
          <a:p>
            <a:pPr marL="0" indent="0" algn="just">
              <a:lnSpc>
                <a:spcPct val="120000"/>
              </a:lnSpc>
              <a:spcBef>
                <a:spcPts val="0"/>
              </a:spcBef>
              <a:buNone/>
            </a:pPr>
            <a:r>
              <a:rPr lang="en-MY" sz="2000" b="1" dirty="0"/>
              <a:t>Pusat </a:t>
            </a:r>
            <a:r>
              <a:rPr lang="en-MY" sz="2000" b="1" dirty="0" err="1"/>
              <a:t>Pentadbiran</a:t>
            </a:r>
            <a:r>
              <a:rPr lang="en-MY" sz="2000" b="1" dirty="0"/>
              <a:t> Persekutuan </a:t>
            </a:r>
          </a:p>
          <a:p>
            <a:pPr marL="0" indent="0" algn="just">
              <a:lnSpc>
                <a:spcPct val="120000"/>
              </a:lnSpc>
              <a:spcBef>
                <a:spcPts val="0"/>
              </a:spcBef>
              <a:buNone/>
            </a:pPr>
            <a:r>
              <a:rPr lang="en-MY" sz="2000" b="1" dirty="0"/>
              <a:t>62592 Putrajaya </a:t>
            </a:r>
          </a:p>
          <a:p>
            <a:pPr marL="0" indent="0" algn="just">
              <a:lnSpc>
                <a:spcPct val="120000"/>
              </a:lnSpc>
              <a:spcBef>
                <a:spcPts val="0"/>
              </a:spcBef>
              <a:buNone/>
            </a:pPr>
            <a:r>
              <a:rPr lang="en-MY" sz="2000" b="1" dirty="0"/>
              <a:t>(</a:t>
            </a:r>
            <a:r>
              <a:rPr lang="en-MY" sz="2000" b="1" dirty="0" err="1"/>
              <a:t>u.p</a:t>
            </a:r>
            <a:r>
              <a:rPr lang="en-MY" sz="2000" b="1" dirty="0"/>
              <a:t>: Unit D5, </a:t>
            </a:r>
            <a:r>
              <a:rPr lang="en-MY" sz="2000" b="1" dirty="0" err="1"/>
              <a:t>Seksyan</a:t>
            </a:r>
            <a:r>
              <a:rPr lang="en-MY" sz="2000" b="1" dirty="0"/>
              <a:t> Dasar </a:t>
            </a:r>
            <a:r>
              <a:rPr lang="en-MY" sz="2000" b="1" dirty="0" err="1"/>
              <a:t>Perolehan</a:t>
            </a:r>
            <a:r>
              <a:rPr lang="en-MY" sz="2000" b="1" dirty="0"/>
              <a:t> Kerajaan </a:t>
            </a:r>
          </a:p>
          <a:p>
            <a:pPr marL="0" indent="0" algn="just">
              <a:lnSpc>
                <a:spcPct val="120000"/>
              </a:lnSpc>
              <a:spcBef>
                <a:spcPts val="0"/>
              </a:spcBef>
              <a:buNone/>
            </a:pPr>
            <a:r>
              <a:rPr lang="en-MY" sz="2000" b="1" dirty="0"/>
              <a:t>E-</a:t>
            </a:r>
            <a:r>
              <a:rPr lang="en-MY" sz="2000" b="1" dirty="0" err="1"/>
              <a:t>mel</a:t>
            </a:r>
            <a:r>
              <a:rPr lang="en-MY" sz="2000" b="1" dirty="0"/>
              <a:t>: dataperolehan@treasury/gov.my</a:t>
            </a:r>
            <a:endParaRPr lang="ms-MY" sz="1100" b="1" dirty="0"/>
          </a:p>
        </p:txBody>
      </p:sp>
    </p:spTree>
    <p:extLst>
      <p:ext uri="{BB962C8B-B14F-4D97-AF65-F5344CB8AC3E}">
        <p14:creationId xmlns:p14="http://schemas.microsoft.com/office/powerpoint/2010/main" val="1083839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A41B5-CFD0-9192-0BF9-FA7C43CF3489}"/>
              </a:ext>
            </a:extLst>
          </p:cNvPr>
          <p:cNvSpPr>
            <a:spLocks noGrp="1"/>
          </p:cNvSpPr>
          <p:nvPr>
            <p:ph type="title"/>
          </p:nvPr>
        </p:nvSpPr>
        <p:spPr/>
        <p:txBody>
          <a:bodyPr/>
          <a:lstStyle/>
          <a:p>
            <a:endParaRPr lang="en-MY"/>
          </a:p>
        </p:txBody>
      </p:sp>
      <p:pic>
        <p:nvPicPr>
          <p:cNvPr id="9" name="Picture 8">
            <a:extLst>
              <a:ext uri="{FF2B5EF4-FFF2-40B4-BE49-F238E27FC236}">
                <a16:creationId xmlns:a16="http://schemas.microsoft.com/office/drawing/2014/main" id="{E3A559F8-3D2B-E9DE-D80E-8B959F320D4D}"/>
              </a:ext>
            </a:extLst>
          </p:cNvPr>
          <p:cNvPicPr>
            <a:picLocks noChangeAspect="1"/>
          </p:cNvPicPr>
          <p:nvPr/>
        </p:nvPicPr>
        <p:blipFill>
          <a:blip r:embed="rId2"/>
          <a:stretch>
            <a:fillRect/>
          </a:stretch>
        </p:blipFill>
        <p:spPr>
          <a:xfrm>
            <a:off x="1553411" y="76200"/>
            <a:ext cx="6037177" cy="6781800"/>
          </a:xfrm>
          <a:prstGeom prst="rect">
            <a:avLst/>
          </a:prstGeom>
        </p:spPr>
      </p:pic>
      <p:sp>
        <p:nvSpPr>
          <p:cNvPr id="3" name="Content Placeholder 2">
            <a:extLst>
              <a:ext uri="{FF2B5EF4-FFF2-40B4-BE49-F238E27FC236}">
                <a16:creationId xmlns:a16="http://schemas.microsoft.com/office/drawing/2014/main" id="{48E1C266-BE5D-EE7F-CC27-77D1C2B6185F}"/>
              </a:ext>
            </a:extLst>
          </p:cNvPr>
          <p:cNvSpPr>
            <a:spLocks noGrp="1"/>
          </p:cNvSpPr>
          <p:nvPr>
            <p:ph idx="1"/>
          </p:nvPr>
        </p:nvSpPr>
        <p:spPr/>
        <p:txBody>
          <a:bodyPr/>
          <a:lstStyle/>
          <a:p>
            <a:endParaRPr lang="en-MY" dirty="0"/>
          </a:p>
        </p:txBody>
      </p:sp>
    </p:spTree>
    <p:extLst>
      <p:ext uri="{BB962C8B-B14F-4D97-AF65-F5344CB8AC3E}">
        <p14:creationId xmlns:p14="http://schemas.microsoft.com/office/powerpoint/2010/main" val="2951772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A41B5-CFD0-9192-0BF9-FA7C43CF3489}"/>
              </a:ext>
            </a:extLst>
          </p:cNvPr>
          <p:cNvSpPr>
            <a:spLocks noGrp="1"/>
          </p:cNvSpPr>
          <p:nvPr>
            <p:ph type="title"/>
          </p:nvPr>
        </p:nvSpPr>
        <p:spPr/>
        <p:txBody>
          <a:bodyPr/>
          <a:lstStyle/>
          <a:p>
            <a:endParaRPr lang="en-MY"/>
          </a:p>
        </p:txBody>
      </p:sp>
      <p:pic>
        <p:nvPicPr>
          <p:cNvPr id="11" name="Content Placeholder 10">
            <a:extLst>
              <a:ext uri="{FF2B5EF4-FFF2-40B4-BE49-F238E27FC236}">
                <a16:creationId xmlns:a16="http://schemas.microsoft.com/office/drawing/2014/main" id="{1EC9E829-C510-C7A4-F901-49F5CC553F90}"/>
              </a:ext>
            </a:extLst>
          </p:cNvPr>
          <p:cNvPicPr>
            <a:picLocks noGrp="1" noChangeAspect="1"/>
          </p:cNvPicPr>
          <p:nvPr>
            <p:ph idx="1"/>
          </p:nvPr>
        </p:nvPicPr>
        <p:blipFill>
          <a:blip r:embed="rId2"/>
          <a:stretch>
            <a:fillRect/>
          </a:stretch>
        </p:blipFill>
        <p:spPr>
          <a:xfrm>
            <a:off x="1828800" y="28575"/>
            <a:ext cx="5879891" cy="4114800"/>
          </a:xfrm>
        </p:spPr>
      </p:pic>
    </p:spTree>
    <p:extLst>
      <p:ext uri="{BB962C8B-B14F-4D97-AF65-F5344CB8AC3E}">
        <p14:creationId xmlns:p14="http://schemas.microsoft.com/office/powerpoint/2010/main" val="30771830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7EA41B5-CFD0-9192-0BF9-FA7C43CF3489}"/>
              </a:ext>
            </a:extLst>
          </p:cNvPr>
          <p:cNvSpPr>
            <a:spLocks noGrp="1"/>
          </p:cNvSpPr>
          <p:nvPr>
            <p:ph type="title"/>
          </p:nvPr>
        </p:nvSpPr>
        <p:spPr/>
        <p:txBody>
          <a:bodyPr/>
          <a:lstStyle/>
          <a:p>
            <a:r>
              <a:rPr lang="en-MY" dirty="0"/>
              <a:t> </a:t>
            </a:r>
          </a:p>
        </p:txBody>
      </p:sp>
      <p:sp>
        <p:nvSpPr>
          <p:cNvPr id="3" name="Content Placeholder 2">
            <a:extLst>
              <a:ext uri="{FF2B5EF4-FFF2-40B4-BE49-F238E27FC236}">
                <a16:creationId xmlns:a16="http://schemas.microsoft.com/office/drawing/2014/main" id="{07D8BEBD-D636-E38E-C2C6-B3B8C45CFA86}"/>
              </a:ext>
            </a:extLst>
          </p:cNvPr>
          <p:cNvSpPr>
            <a:spLocks noGrp="1"/>
          </p:cNvSpPr>
          <p:nvPr>
            <p:ph idx="1"/>
          </p:nvPr>
        </p:nvSpPr>
        <p:spPr/>
        <p:txBody>
          <a:bodyPr/>
          <a:lstStyle/>
          <a:p>
            <a:endParaRPr lang="en-MY"/>
          </a:p>
        </p:txBody>
      </p:sp>
      <p:pic>
        <p:nvPicPr>
          <p:cNvPr id="4" name="Picture 3">
            <a:extLst>
              <a:ext uri="{FF2B5EF4-FFF2-40B4-BE49-F238E27FC236}">
                <a16:creationId xmlns:a16="http://schemas.microsoft.com/office/drawing/2014/main" id="{A3A1C494-543D-B2DC-F83C-1116EF02990E}"/>
              </a:ext>
            </a:extLst>
          </p:cNvPr>
          <p:cNvPicPr>
            <a:picLocks noChangeAspect="1"/>
          </p:cNvPicPr>
          <p:nvPr/>
        </p:nvPicPr>
        <p:blipFill>
          <a:blip r:embed="rId2"/>
          <a:stretch>
            <a:fillRect/>
          </a:stretch>
        </p:blipFill>
        <p:spPr>
          <a:xfrm>
            <a:off x="570941" y="1785708"/>
            <a:ext cx="8639319" cy="3548292"/>
          </a:xfrm>
          <a:prstGeom prst="rect">
            <a:avLst/>
          </a:prstGeom>
        </p:spPr>
      </p:pic>
    </p:spTree>
    <p:extLst>
      <p:ext uri="{BB962C8B-B14F-4D97-AF65-F5344CB8AC3E}">
        <p14:creationId xmlns:p14="http://schemas.microsoft.com/office/powerpoint/2010/main" val="1862148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vert="horz" lIns="91440" tIns="45720" rIns="91440" bIns="45720" rtlCol="0" anchor="t">
            <a:normAutofit/>
          </a:bodyPr>
          <a:lstStyle/>
          <a:p>
            <a:r>
              <a:rPr lang="en-US" sz="2800">
                <a:solidFill>
                  <a:schemeClr val="bg1"/>
                </a:solidFill>
              </a:rPr>
              <a:t>SKOP</a:t>
            </a:r>
          </a:p>
        </p:txBody>
      </p:sp>
      <p:sp>
        <p:nvSpPr>
          <p:cNvPr id="55"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57" name="Rectangle 56">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1" name="TextBox 9">
            <a:extLst>
              <a:ext uri="{FF2B5EF4-FFF2-40B4-BE49-F238E27FC236}">
                <a16:creationId xmlns:a16="http://schemas.microsoft.com/office/drawing/2014/main" id="{68689ECE-1BF6-9D67-99B4-98DB3DAEB42F}"/>
              </a:ext>
            </a:extLst>
          </p:cNvPr>
          <p:cNvGraphicFramePr/>
          <p:nvPr>
            <p:extLst>
              <p:ext uri="{D42A27DB-BD31-4B8C-83A1-F6EECF244321}">
                <p14:modId xmlns:p14="http://schemas.microsoft.com/office/powerpoint/2010/main" val="1864204894"/>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635851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D1A78D9-2628-33B5-0C0C-9ED653BBC100}"/>
              </a:ext>
            </a:extLst>
          </p:cNvPr>
          <p:cNvPicPr>
            <a:picLocks noChangeAspect="1"/>
          </p:cNvPicPr>
          <p:nvPr/>
        </p:nvPicPr>
        <p:blipFill rotWithShape="1">
          <a:blip r:embed="rId2"/>
          <a:srcRect l="19327" r="46118"/>
          <a:stretch/>
        </p:blipFill>
        <p:spPr>
          <a:xfrm>
            <a:off x="3364167" y="10"/>
            <a:ext cx="5779833" cy="6857990"/>
          </a:xfrm>
          <a:prstGeom prst="rect">
            <a:avLst/>
          </a:prstGeom>
        </p:spPr>
      </p:pic>
      <p:sp useBgFill="1">
        <p:nvSpPr>
          <p:cNvPr id="12" name="Freeform: Shape 8">
            <a:extLst>
              <a:ext uri="{FF2B5EF4-FFF2-40B4-BE49-F238E27FC236}">
                <a16:creationId xmlns:a16="http://schemas.microsoft.com/office/drawing/2014/main" id="{23C7736A-5A08-4021-9AB6-390DFF50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6127684" cy="6858000"/>
          </a:xfrm>
          <a:custGeom>
            <a:avLst/>
            <a:gdLst>
              <a:gd name="connsiteX0" fmla="*/ 4738960 w 8170246"/>
              <a:gd name="connsiteY0" fmla="*/ 0 h 6858000"/>
              <a:gd name="connsiteX1" fmla="*/ 4862151 w 8170246"/>
              <a:gd name="connsiteY1" fmla="*/ 0 h 6858000"/>
              <a:gd name="connsiteX2" fmla="*/ 8088169 w 8170246"/>
              <a:gd name="connsiteY2" fmla="*/ 3226735 h 6858000"/>
              <a:gd name="connsiteX3" fmla="*/ 8088169 w 8170246"/>
              <a:gd name="connsiteY3" fmla="*/ 3626507 h 6858000"/>
              <a:gd name="connsiteX4" fmla="*/ 4857393 w 8170246"/>
              <a:gd name="connsiteY4" fmla="*/ 6858000 h 6858000"/>
              <a:gd name="connsiteX5" fmla="*/ 4783581 w 8170246"/>
              <a:gd name="connsiteY5" fmla="*/ 6858000 h 6858000"/>
              <a:gd name="connsiteX6" fmla="*/ 4734202 w 8170246"/>
              <a:gd name="connsiteY6" fmla="*/ 6858000 h 6858000"/>
              <a:gd name="connsiteX7" fmla="*/ 7964978 w 8170246"/>
              <a:gd name="connsiteY7" fmla="*/ 3626507 h 6858000"/>
              <a:gd name="connsiteX8" fmla="*/ 7964978 w 8170246"/>
              <a:gd name="connsiteY8" fmla="*/ 3226735 h 6858000"/>
              <a:gd name="connsiteX9" fmla="*/ 4738960 w 8170246"/>
              <a:gd name="connsiteY9" fmla="*/ 0 h 6858000"/>
              <a:gd name="connsiteX10" fmla="*/ 0 w 8170246"/>
              <a:gd name="connsiteY10" fmla="*/ 0 h 6858000"/>
              <a:gd name="connsiteX11" fmla="*/ 98791 w 8170246"/>
              <a:gd name="connsiteY11" fmla="*/ 0 h 6858000"/>
              <a:gd name="connsiteX12" fmla="*/ 4456718 w 8170246"/>
              <a:gd name="connsiteY12" fmla="*/ 0 h 6858000"/>
              <a:gd name="connsiteX13" fmla="*/ 4603489 w 8170246"/>
              <a:gd name="connsiteY13" fmla="*/ 0 h 6858000"/>
              <a:gd name="connsiteX14" fmla="*/ 7829507 w 8170246"/>
              <a:gd name="connsiteY14" fmla="*/ 3226735 h 6858000"/>
              <a:gd name="connsiteX15" fmla="*/ 7829507 w 8170246"/>
              <a:gd name="connsiteY15" fmla="*/ 3626507 h 6858000"/>
              <a:gd name="connsiteX16" fmla="*/ 4598731 w 8170246"/>
              <a:gd name="connsiteY16" fmla="*/ 6858000 h 6858000"/>
              <a:gd name="connsiteX17" fmla="*/ 4540663 w 8170246"/>
              <a:gd name="connsiteY17" fmla="*/ 6858000 h 6858000"/>
              <a:gd name="connsiteX18" fmla="*/ 133398 w 8170246"/>
              <a:gd name="connsiteY18" fmla="*/ 6858000 h 6858000"/>
              <a:gd name="connsiteX19" fmla="*/ 0 w 8170246"/>
              <a:gd name="connsiteY1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170246" h="6858000">
                <a:moveTo>
                  <a:pt x="4738960" y="0"/>
                </a:moveTo>
                <a:lnTo>
                  <a:pt x="4862151" y="0"/>
                </a:ln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4783581" y="6858000"/>
                </a:cubicBezTo>
                <a:lnTo>
                  <a:pt x="4734202" y="6858000"/>
                </a:lnTo>
                <a:cubicBezTo>
                  <a:pt x="7964978" y="3626507"/>
                  <a:pt x="7964978" y="3626507"/>
                  <a:pt x="7964978" y="3626507"/>
                </a:cubicBezTo>
                <a:cubicBezTo>
                  <a:pt x="8074415" y="3517045"/>
                  <a:pt x="8074415" y="3336196"/>
                  <a:pt x="7964978" y="3226735"/>
                </a:cubicBezTo>
                <a:cubicBezTo>
                  <a:pt x="4738960" y="0"/>
                  <a:pt x="4738960" y="0"/>
                  <a:pt x="4738960" y="0"/>
                </a:cubicBezTo>
                <a:close/>
                <a:moveTo>
                  <a:pt x="0" y="0"/>
                </a:moveTo>
                <a:lnTo>
                  <a:pt x="98791" y="0"/>
                </a:lnTo>
                <a:cubicBezTo>
                  <a:pt x="1075904" y="0"/>
                  <a:pt x="2469401" y="0"/>
                  <a:pt x="4456718" y="0"/>
                </a:cubicBezTo>
                <a:lnTo>
                  <a:pt x="4603489" y="0"/>
                </a:lnTo>
                <a:cubicBezTo>
                  <a:pt x="4603489" y="0"/>
                  <a:pt x="4603489" y="0"/>
                  <a:pt x="7829507" y="3226735"/>
                </a:cubicBezTo>
                <a:cubicBezTo>
                  <a:pt x="7938944" y="3336196"/>
                  <a:pt x="7938944" y="3517045"/>
                  <a:pt x="7829507" y="3626507"/>
                </a:cubicBezTo>
                <a:cubicBezTo>
                  <a:pt x="7829507" y="3626507"/>
                  <a:pt x="7829507" y="3626507"/>
                  <a:pt x="4598731" y="6858000"/>
                </a:cubicBezTo>
                <a:lnTo>
                  <a:pt x="4540663" y="6858000"/>
                </a:lnTo>
                <a:cubicBezTo>
                  <a:pt x="4077749" y="6858000"/>
                  <a:pt x="2938270" y="6858000"/>
                  <a:pt x="133398" y="6858000"/>
                </a:cubicBezTo>
                <a:lnTo>
                  <a:pt x="0" y="6858000"/>
                </a:lnTo>
                <a:close/>
              </a:path>
            </a:pathLst>
          </a:custGeom>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dirty="0"/>
          </a:p>
        </p:txBody>
      </p:sp>
      <p:sp>
        <p:nvSpPr>
          <p:cNvPr id="2" name="Title 1">
            <a:extLst>
              <a:ext uri="{FF2B5EF4-FFF2-40B4-BE49-F238E27FC236}">
                <a16:creationId xmlns:a16="http://schemas.microsoft.com/office/drawing/2014/main" id="{5449292A-43E3-D299-F337-1C0B684C73E3}"/>
              </a:ext>
            </a:extLst>
          </p:cNvPr>
          <p:cNvSpPr>
            <a:spLocks noGrp="1"/>
          </p:cNvSpPr>
          <p:nvPr>
            <p:ph type="title"/>
          </p:nvPr>
        </p:nvSpPr>
        <p:spPr>
          <a:xfrm>
            <a:off x="424375" y="2097026"/>
            <a:ext cx="4703757" cy="1661890"/>
          </a:xfrm>
        </p:spPr>
        <p:txBody>
          <a:bodyPr>
            <a:normAutofit fontScale="90000"/>
          </a:bodyPr>
          <a:lstStyle/>
          <a:p>
            <a:pPr>
              <a:lnSpc>
                <a:spcPct val="90000"/>
              </a:lnSpc>
            </a:pPr>
            <a:br>
              <a:rPr lang="en-MY" sz="2500" dirty="0">
                <a:latin typeface="Amasis MT Pro Black" panose="02040A04050005020304" pitchFamily="18" charset="0"/>
              </a:rPr>
            </a:br>
            <a:r>
              <a:rPr lang="en-MY" dirty="0" err="1">
                <a:latin typeface="Amasis MT Pro Black" panose="02040A04050005020304" pitchFamily="18" charset="0"/>
              </a:rPr>
              <a:t>Sekian</a:t>
            </a:r>
            <a:r>
              <a:rPr lang="en-MY" dirty="0">
                <a:latin typeface="Amasis MT Pro Black" panose="02040A04050005020304" pitchFamily="18" charset="0"/>
              </a:rPr>
              <a:t> </a:t>
            </a:r>
            <a:r>
              <a:rPr lang="en-MY" dirty="0" err="1">
                <a:latin typeface="Amasis MT Pro Black" panose="02040A04050005020304" pitchFamily="18" charset="0"/>
              </a:rPr>
              <a:t>terima</a:t>
            </a:r>
            <a:r>
              <a:rPr lang="en-MY" dirty="0">
                <a:latin typeface="Amasis MT Pro Black" panose="02040A04050005020304" pitchFamily="18" charset="0"/>
              </a:rPr>
              <a:t> </a:t>
            </a:r>
            <a:r>
              <a:rPr lang="en-MY" dirty="0" err="1">
                <a:latin typeface="Amasis MT Pro Black" panose="02040A04050005020304" pitchFamily="18" charset="0"/>
              </a:rPr>
              <a:t>kasih</a:t>
            </a:r>
            <a:br>
              <a:rPr lang="en-MY" sz="2500" dirty="0"/>
            </a:br>
            <a:endParaRPr lang="en-MY" sz="2500" dirty="0"/>
          </a:p>
        </p:txBody>
      </p:sp>
      <p:sp>
        <p:nvSpPr>
          <p:cNvPr id="11" name="Rectangle 10">
            <a:extLst>
              <a:ext uri="{FF2B5EF4-FFF2-40B4-BE49-F238E27FC236}">
                <a16:creationId xmlns:a16="http://schemas.microsoft.com/office/drawing/2014/main" id="{433DF4D3-8A35-461A-ABE0-F56B78A137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0A048C00-FB32-EFE8-07CF-B7ED405D5715}"/>
              </a:ext>
            </a:extLst>
          </p:cNvPr>
          <p:cNvSpPr>
            <a:spLocks noGrp="1"/>
          </p:cNvSpPr>
          <p:nvPr>
            <p:ph idx="1"/>
          </p:nvPr>
        </p:nvSpPr>
        <p:spPr>
          <a:xfrm>
            <a:off x="304800" y="3758921"/>
            <a:ext cx="3469411" cy="3777622"/>
          </a:xfrm>
        </p:spPr>
        <p:txBody>
          <a:bodyPr>
            <a:normAutofit/>
          </a:bodyPr>
          <a:lstStyle/>
          <a:p>
            <a:endParaRPr lang="en-MY" dirty="0"/>
          </a:p>
          <a:p>
            <a:pPr marL="0" indent="0">
              <a:buNone/>
            </a:pPr>
            <a:r>
              <a:rPr lang="en-MY" dirty="0"/>
              <a:t>Bahagian Integriti, </a:t>
            </a:r>
          </a:p>
          <a:p>
            <a:pPr marL="0" indent="0">
              <a:spcBef>
                <a:spcPts val="0"/>
              </a:spcBef>
              <a:buNone/>
            </a:pPr>
            <a:r>
              <a:rPr lang="en-MY" dirty="0" err="1"/>
              <a:t>Cawangan</a:t>
            </a:r>
            <a:r>
              <a:rPr lang="en-MY" dirty="0"/>
              <a:t> Dasar dan </a:t>
            </a:r>
            <a:r>
              <a:rPr lang="en-MY" dirty="0" err="1"/>
              <a:t>Pengurusan</a:t>
            </a:r>
            <a:r>
              <a:rPr lang="en-MY" dirty="0"/>
              <a:t> </a:t>
            </a:r>
            <a:r>
              <a:rPr lang="en-MY" dirty="0" err="1"/>
              <a:t>Korporat</a:t>
            </a:r>
            <a:r>
              <a:rPr lang="en-MY" dirty="0"/>
              <a:t>, </a:t>
            </a:r>
          </a:p>
          <a:p>
            <a:pPr marL="0" indent="0">
              <a:spcBef>
                <a:spcPts val="0"/>
              </a:spcBef>
              <a:buNone/>
            </a:pPr>
            <a:r>
              <a:rPr lang="en-MY" dirty="0"/>
              <a:t>Tingkat 32, Menara </a:t>
            </a:r>
            <a:r>
              <a:rPr lang="en-MY" dirty="0" err="1"/>
              <a:t>Kerja</a:t>
            </a:r>
            <a:r>
              <a:rPr lang="en-MY" dirty="0"/>
              <a:t> Raya (Blok G)</a:t>
            </a:r>
          </a:p>
          <a:p>
            <a:pPr marL="0" indent="0">
              <a:spcBef>
                <a:spcPts val="0"/>
              </a:spcBef>
              <a:buNone/>
            </a:pPr>
            <a:r>
              <a:rPr lang="en-MY" dirty="0"/>
              <a:t>Ibu </a:t>
            </a:r>
            <a:r>
              <a:rPr lang="en-MY" dirty="0" err="1"/>
              <a:t>Pejabat</a:t>
            </a:r>
            <a:r>
              <a:rPr lang="en-MY" dirty="0"/>
              <a:t> JKR Malaysia</a:t>
            </a:r>
          </a:p>
          <a:p>
            <a:pPr marL="0" indent="0">
              <a:spcBef>
                <a:spcPts val="0"/>
              </a:spcBef>
              <a:buNone/>
            </a:pPr>
            <a:r>
              <a:rPr lang="en-MY" dirty="0"/>
              <a:t>Jalan Sultan Salahuddin</a:t>
            </a:r>
          </a:p>
          <a:p>
            <a:pPr marL="0" indent="0">
              <a:spcBef>
                <a:spcPts val="0"/>
              </a:spcBef>
              <a:buNone/>
            </a:pPr>
            <a:r>
              <a:rPr lang="en-MY" dirty="0"/>
              <a:t>50480 Kuala Lumpur.</a:t>
            </a:r>
          </a:p>
          <a:p>
            <a:pPr marL="0" indent="0">
              <a:spcBef>
                <a:spcPts val="0"/>
              </a:spcBef>
              <a:buNone/>
            </a:pPr>
            <a:r>
              <a:rPr lang="en-MY" dirty="0"/>
              <a:t>integriti@jkr.gov.my</a:t>
            </a:r>
          </a:p>
        </p:txBody>
      </p:sp>
    </p:spTree>
    <p:extLst>
      <p:ext uri="{BB962C8B-B14F-4D97-AF65-F5344CB8AC3E}">
        <p14:creationId xmlns:p14="http://schemas.microsoft.com/office/powerpoint/2010/main" val="607901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6" name="Rectangle 89">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44919" y="3101093"/>
            <a:ext cx="1840539" cy="3029344"/>
          </a:xfrm>
        </p:spPr>
        <p:txBody>
          <a:bodyPr>
            <a:normAutofit/>
          </a:bodyPr>
          <a:lstStyle/>
          <a:p>
            <a:r>
              <a:rPr lang="en-US" sz="2800">
                <a:solidFill>
                  <a:schemeClr val="bg1"/>
                </a:solidFill>
              </a:rPr>
              <a:t>RUJUKAN</a:t>
            </a:r>
            <a:endParaRPr lang="ms-MY" sz="2800">
              <a:solidFill>
                <a:schemeClr val="bg1"/>
              </a:solidFill>
            </a:endParaRPr>
          </a:p>
        </p:txBody>
      </p:sp>
      <p:sp>
        <p:nvSpPr>
          <p:cNvPr id="97"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98" name="Rectangle 93">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8" name="Content Placeholder 2">
            <a:extLst>
              <a:ext uri="{FF2B5EF4-FFF2-40B4-BE49-F238E27FC236}">
                <a16:creationId xmlns:a16="http://schemas.microsoft.com/office/drawing/2014/main" id="{ECAE0558-10A5-C7B7-6101-4739A7D75786}"/>
              </a:ext>
            </a:extLst>
          </p:cNvPr>
          <p:cNvGraphicFramePr>
            <a:graphicFrameLocks noGrp="1"/>
          </p:cNvGraphicFramePr>
          <p:nvPr>
            <p:ph idx="1"/>
            <p:extLst>
              <p:ext uri="{D42A27DB-BD31-4B8C-83A1-F6EECF244321}">
                <p14:modId xmlns:p14="http://schemas.microsoft.com/office/powerpoint/2010/main" val="3408600691"/>
              </p:ext>
            </p:extLst>
          </p:nvPr>
        </p:nvGraphicFramePr>
        <p:xfrm>
          <a:off x="3534858" y="641551"/>
          <a:ext cx="5124159" cy="52647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50769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D9AEEE-1CCD-43C0-BA3E-16D60A6E23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04431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66420" y="2743200"/>
            <a:ext cx="1840539" cy="3029344"/>
          </a:xfrm>
        </p:spPr>
        <p:txBody>
          <a:bodyPr>
            <a:normAutofit/>
          </a:bodyPr>
          <a:lstStyle/>
          <a:p>
            <a:r>
              <a:rPr lang="en-US" sz="2800" i="1" dirty="0">
                <a:solidFill>
                  <a:schemeClr val="bg1"/>
                </a:solidFill>
              </a:rPr>
              <a:t>INTEGRITY PACT</a:t>
            </a:r>
            <a:endParaRPr lang="ms-MY" sz="2800" i="1" dirty="0">
              <a:solidFill>
                <a:schemeClr val="bg1"/>
              </a:solidFill>
            </a:endParaRPr>
          </a:p>
        </p:txBody>
      </p:sp>
      <p:sp>
        <p:nvSpPr>
          <p:cNvPr id="11" name="Freeform 11">
            <a:extLst>
              <a:ext uri="{FF2B5EF4-FFF2-40B4-BE49-F238E27FC236}">
                <a16:creationId xmlns:a16="http://schemas.microsoft.com/office/drawing/2014/main" id="{60F880A6-33D3-4EEC-A780-B73559B9F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3" name="Rectangle 12">
            <a:extLst>
              <a:ext uri="{FF2B5EF4-FFF2-40B4-BE49-F238E27FC236}">
                <a16:creationId xmlns:a16="http://schemas.microsoft.com/office/drawing/2014/main" id="{2C6246ED-0535-4496-A8F6-1E80CC4EB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B049009A-521D-F504-B66F-41F28298D66B}"/>
              </a:ext>
            </a:extLst>
          </p:cNvPr>
          <p:cNvGraphicFramePr>
            <a:graphicFrameLocks noGrp="1"/>
          </p:cNvGraphicFramePr>
          <p:nvPr>
            <p:ph idx="1"/>
            <p:extLst>
              <p:ext uri="{D42A27DB-BD31-4B8C-83A1-F6EECF244321}">
                <p14:modId xmlns:p14="http://schemas.microsoft.com/office/powerpoint/2010/main" val="3701838373"/>
              </p:ext>
            </p:extLst>
          </p:nvPr>
        </p:nvGraphicFramePr>
        <p:xfrm>
          <a:off x="3534858" y="152401"/>
          <a:ext cx="5124159" cy="647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2261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5BE0789E-91A7-4246-978E-A17FE1BF95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96802" cy="68580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3C6C0BD2-8B3C-4042-B4EE-5DB7665A37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0413" y="-786"/>
            <a:ext cx="1767505" cy="6854040"/>
            <a:chOff x="6627813" y="194833"/>
            <a:chExt cx="1952625" cy="5678918"/>
          </a:xfrm>
          <a:solidFill>
            <a:schemeClr val="bg2"/>
          </a:solidFill>
        </p:grpSpPr>
        <p:sp>
          <p:nvSpPr>
            <p:cNvPr id="97" name="Freeform 27">
              <a:extLst>
                <a:ext uri="{FF2B5EF4-FFF2-40B4-BE49-F238E27FC236}">
                  <a16:creationId xmlns:a16="http://schemas.microsoft.com/office/drawing/2014/main" id="{5F53669F-C1E6-43B8-AC6F-B44CE56BF7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grpFill/>
            <a:ln>
              <a:noFill/>
            </a:ln>
          </p:spPr>
        </p:sp>
        <p:sp>
          <p:nvSpPr>
            <p:cNvPr id="98" name="Freeform 28">
              <a:extLst>
                <a:ext uri="{FF2B5EF4-FFF2-40B4-BE49-F238E27FC236}">
                  <a16:creationId xmlns:a16="http://schemas.microsoft.com/office/drawing/2014/main" id="{53966C25-DAEA-4318-8FBC-EC6FF8F5A1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grpFill/>
            <a:ln>
              <a:noFill/>
            </a:ln>
          </p:spPr>
        </p:sp>
        <p:sp>
          <p:nvSpPr>
            <p:cNvPr id="99" name="Freeform 29">
              <a:extLst>
                <a:ext uri="{FF2B5EF4-FFF2-40B4-BE49-F238E27FC236}">
                  <a16:creationId xmlns:a16="http://schemas.microsoft.com/office/drawing/2014/main" id="{ED6EA716-EAD4-4023-8673-0809A1E245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grpFill/>
            <a:ln>
              <a:noFill/>
            </a:ln>
          </p:spPr>
        </p:sp>
        <p:sp>
          <p:nvSpPr>
            <p:cNvPr id="100" name="Freeform 30">
              <a:extLst>
                <a:ext uri="{FF2B5EF4-FFF2-40B4-BE49-F238E27FC236}">
                  <a16:creationId xmlns:a16="http://schemas.microsoft.com/office/drawing/2014/main" id="{84261748-EFC0-4729-A7BB-A88FDAF6FA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grpFill/>
            <a:ln>
              <a:noFill/>
            </a:ln>
          </p:spPr>
        </p:sp>
        <p:sp>
          <p:nvSpPr>
            <p:cNvPr id="101" name="Freeform 31">
              <a:extLst>
                <a:ext uri="{FF2B5EF4-FFF2-40B4-BE49-F238E27FC236}">
                  <a16:creationId xmlns:a16="http://schemas.microsoft.com/office/drawing/2014/main" id="{2C14F808-CC69-494F-98AC-CB750416CC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grpFill/>
            <a:ln>
              <a:noFill/>
            </a:ln>
          </p:spPr>
        </p:sp>
        <p:sp>
          <p:nvSpPr>
            <p:cNvPr id="102" name="Freeform 32">
              <a:extLst>
                <a:ext uri="{FF2B5EF4-FFF2-40B4-BE49-F238E27FC236}">
                  <a16:creationId xmlns:a16="http://schemas.microsoft.com/office/drawing/2014/main" id="{F1CA3607-84D0-4085-A363-796A17B1D7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grpFill/>
            <a:ln>
              <a:noFill/>
            </a:ln>
          </p:spPr>
        </p:sp>
        <p:sp>
          <p:nvSpPr>
            <p:cNvPr id="103" name="Freeform 33">
              <a:extLst>
                <a:ext uri="{FF2B5EF4-FFF2-40B4-BE49-F238E27FC236}">
                  <a16:creationId xmlns:a16="http://schemas.microsoft.com/office/drawing/2014/main" id="{491E6160-2958-4A90-8B50-EDA182AAB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grpFill/>
            <a:ln>
              <a:noFill/>
            </a:ln>
          </p:spPr>
        </p:sp>
        <p:sp>
          <p:nvSpPr>
            <p:cNvPr id="104" name="Freeform 34">
              <a:extLst>
                <a:ext uri="{FF2B5EF4-FFF2-40B4-BE49-F238E27FC236}">
                  <a16:creationId xmlns:a16="http://schemas.microsoft.com/office/drawing/2014/main" id="{559F6CB7-E057-499B-A859-3602769892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grpFill/>
            <a:ln>
              <a:noFill/>
            </a:ln>
          </p:spPr>
        </p:sp>
        <p:sp>
          <p:nvSpPr>
            <p:cNvPr id="105" name="Freeform 35">
              <a:extLst>
                <a:ext uri="{FF2B5EF4-FFF2-40B4-BE49-F238E27FC236}">
                  <a16:creationId xmlns:a16="http://schemas.microsoft.com/office/drawing/2014/main" id="{FF12353D-CF89-4D03-8075-C161824E23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grpFill/>
            <a:ln>
              <a:noFill/>
            </a:ln>
          </p:spPr>
        </p:sp>
        <p:sp>
          <p:nvSpPr>
            <p:cNvPr id="106" name="Freeform 36">
              <a:extLst>
                <a:ext uri="{FF2B5EF4-FFF2-40B4-BE49-F238E27FC236}">
                  <a16:creationId xmlns:a16="http://schemas.microsoft.com/office/drawing/2014/main" id="{5B91C9D6-FAF2-445B-AF1B-43992602A9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grpFill/>
            <a:ln>
              <a:noFill/>
            </a:ln>
          </p:spPr>
        </p:sp>
        <p:sp>
          <p:nvSpPr>
            <p:cNvPr id="107" name="Freeform 37">
              <a:extLst>
                <a:ext uri="{FF2B5EF4-FFF2-40B4-BE49-F238E27FC236}">
                  <a16:creationId xmlns:a16="http://schemas.microsoft.com/office/drawing/2014/main" id="{570F7A1D-86B1-4AD1-B4A3-9AE2A52C85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grpFill/>
            <a:ln>
              <a:noFill/>
            </a:ln>
          </p:spPr>
        </p:sp>
        <p:sp>
          <p:nvSpPr>
            <p:cNvPr id="108" name="Freeform 38">
              <a:extLst>
                <a:ext uri="{FF2B5EF4-FFF2-40B4-BE49-F238E27FC236}">
                  <a16:creationId xmlns:a16="http://schemas.microsoft.com/office/drawing/2014/main" id="{52C6EBA8-95CC-4FE6-A8E4-3A6911E8A4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grpFill/>
            <a:ln>
              <a:noFill/>
            </a:ln>
          </p:spPr>
        </p:sp>
      </p:grpSp>
      <p:sp>
        <p:nvSpPr>
          <p:cNvPr id="2" name="Title 1"/>
          <p:cNvSpPr>
            <a:spLocks noGrp="1"/>
          </p:cNvSpPr>
          <p:nvPr>
            <p:ph type="title"/>
          </p:nvPr>
        </p:nvSpPr>
        <p:spPr>
          <a:xfrm>
            <a:off x="912792" y="1093380"/>
            <a:ext cx="2301136" cy="4671240"/>
          </a:xfrm>
        </p:spPr>
        <p:txBody>
          <a:bodyPr anchor="ctr">
            <a:normAutofit/>
          </a:bodyPr>
          <a:lstStyle/>
          <a:p>
            <a:pPr algn="r"/>
            <a:r>
              <a:rPr lang="en-US" sz="2400" dirty="0"/>
              <a:t>TANGGUNG JAWAB</a:t>
            </a:r>
            <a:endParaRPr lang="ms-MY" sz="2400" dirty="0"/>
          </a:p>
        </p:txBody>
      </p:sp>
      <p:sp>
        <p:nvSpPr>
          <p:cNvPr id="56" name="Freeform 11">
            <a:extLst>
              <a:ext uri="{FF2B5EF4-FFF2-40B4-BE49-F238E27FC236}">
                <a16:creationId xmlns:a16="http://schemas.microsoft.com/office/drawing/2014/main" id="{15EDA122-4530-45D2-A70A-B1A967AAE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19" y="3179901"/>
            <a:ext cx="823645"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p:nvSpPr>
          <p:cNvPr id="58" name="Rectangle 57">
            <a:extLst>
              <a:ext uri="{FF2B5EF4-FFF2-40B4-BE49-F238E27FC236}">
                <a16:creationId xmlns:a16="http://schemas.microsoft.com/office/drawing/2014/main" id="{9782F52E-0F94-4BFC-9F89-B054DDEAB9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96802" y="0"/>
            <a:ext cx="5547198" cy="68580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60" name="Content Placeholder 2">
            <a:extLst>
              <a:ext uri="{FF2B5EF4-FFF2-40B4-BE49-F238E27FC236}">
                <a16:creationId xmlns:a16="http://schemas.microsoft.com/office/drawing/2014/main" id="{FA68BAEC-91F2-009B-30E8-4D171A1D9CD5}"/>
              </a:ext>
            </a:extLst>
          </p:cNvPr>
          <p:cNvGraphicFramePr>
            <a:graphicFrameLocks noGrp="1"/>
          </p:cNvGraphicFramePr>
          <p:nvPr>
            <p:ph idx="1"/>
            <p:extLst>
              <p:ext uri="{D42A27DB-BD31-4B8C-83A1-F6EECF244321}">
                <p14:modId xmlns:p14="http://schemas.microsoft.com/office/powerpoint/2010/main" val="3664003152"/>
              </p:ext>
            </p:extLst>
          </p:nvPr>
        </p:nvGraphicFramePr>
        <p:xfrm>
          <a:off x="3964131" y="457200"/>
          <a:ext cx="4951269" cy="61144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33863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EA0BF-5548-91A8-ED13-23677C9E5880}"/>
              </a:ext>
            </a:extLst>
          </p:cNvPr>
          <p:cNvSpPr>
            <a:spLocks noGrp="1"/>
          </p:cNvSpPr>
          <p:nvPr>
            <p:ph type="ctrTitle"/>
          </p:nvPr>
        </p:nvSpPr>
        <p:spPr/>
        <p:txBody>
          <a:bodyPr/>
          <a:lstStyle/>
          <a:p>
            <a:endParaRPr lang="en-MY"/>
          </a:p>
        </p:txBody>
      </p:sp>
      <p:sp>
        <p:nvSpPr>
          <p:cNvPr id="3" name="Subtitle 2">
            <a:extLst>
              <a:ext uri="{FF2B5EF4-FFF2-40B4-BE49-F238E27FC236}">
                <a16:creationId xmlns:a16="http://schemas.microsoft.com/office/drawing/2014/main" id="{2785BDE5-1D72-9941-C4CF-2ADD38207FC1}"/>
              </a:ext>
            </a:extLst>
          </p:cNvPr>
          <p:cNvSpPr>
            <a:spLocks noGrp="1"/>
          </p:cNvSpPr>
          <p:nvPr>
            <p:ph type="subTitle" idx="1"/>
          </p:nvPr>
        </p:nvSpPr>
        <p:spPr/>
        <p:txBody>
          <a:bodyPr/>
          <a:lstStyle/>
          <a:p>
            <a:endParaRPr lang="en-MY"/>
          </a:p>
        </p:txBody>
      </p:sp>
      <p:pic>
        <p:nvPicPr>
          <p:cNvPr id="5" name="Picture 4">
            <a:extLst>
              <a:ext uri="{FF2B5EF4-FFF2-40B4-BE49-F238E27FC236}">
                <a16:creationId xmlns:a16="http://schemas.microsoft.com/office/drawing/2014/main" id="{0A691D8E-8F24-7EAA-6834-9E9223430D4E}"/>
              </a:ext>
            </a:extLst>
          </p:cNvPr>
          <p:cNvPicPr>
            <a:picLocks noChangeAspect="1"/>
          </p:cNvPicPr>
          <p:nvPr/>
        </p:nvPicPr>
        <p:blipFill>
          <a:blip r:embed="rId2"/>
          <a:stretch>
            <a:fillRect/>
          </a:stretch>
        </p:blipFill>
        <p:spPr>
          <a:xfrm>
            <a:off x="1524000" y="709233"/>
            <a:ext cx="6820852" cy="5439534"/>
          </a:xfrm>
          <a:prstGeom prst="rect">
            <a:avLst/>
          </a:prstGeom>
        </p:spPr>
      </p:pic>
    </p:spTree>
    <p:extLst>
      <p:ext uri="{BB962C8B-B14F-4D97-AF65-F5344CB8AC3E}">
        <p14:creationId xmlns:p14="http://schemas.microsoft.com/office/powerpoint/2010/main" val="2544178999"/>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TM02892315[[fn=Wisp]]</Template>
  <TotalTime>995</TotalTime>
  <Words>2014</Words>
  <Application>Microsoft Office PowerPoint</Application>
  <PresentationFormat>On-screen Show (4:3)</PresentationFormat>
  <Paragraphs>196</Paragraphs>
  <Slides>50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Amasis MT Pro Black</vt:lpstr>
      <vt:lpstr>Arial</vt:lpstr>
      <vt:lpstr>Calibri</vt:lpstr>
      <vt:lpstr>Century Gothic</vt:lpstr>
      <vt:lpstr>Wingdings 3</vt:lpstr>
      <vt:lpstr>Wisp</vt:lpstr>
      <vt:lpstr>JKR.PK(O).03A</vt:lpstr>
      <vt:lpstr>OBJEKTIF</vt:lpstr>
      <vt:lpstr>TUJUAN UTAMA</vt:lpstr>
      <vt:lpstr>TUJUAN UTAMA </vt:lpstr>
      <vt:lpstr>SKOP</vt:lpstr>
      <vt:lpstr>RUJUKAN</vt:lpstr>
      <vt:lpstr>INTEGRITY PACT</vt:lpstr>
      <vt:lpstr>TANGGUNG JAWAB</vt:lpstr>
      <vt:lpstr>PowerPoint Presentation</vt:lpstr>
      <vt:lpstr> PERINGKAT PELAKSANAAN  DAN PROSES KERJA  </vt:lpstr>
      <vt:lpstr>1. Peringkat Pelaksanaan Integrity Pact bagi Pegawai JKR yang Terlibat dalam Perolehan Kerajaan   </vt:lpstr>
      <vt:lpstr>PowerPoint Presentation</vt:lpstr>
      <vt:lpstr>PowerPoint Presentation</vt:lpstr>
      <vt:lpstr>PowerPoint Presentation</vt:lpstr>
      <vt:lpstr>2. Peringkat Pelaksanaan Integrity Pact bagi Ahli Jawatankuasa Perolehan  </vt:lpstr>
      <vt:lpstr>PowerPoint Presentation</vt:lpstr>
      <vt:lpstr>PowerPoint Presentation</vt:lpstr>
      <vt:lpstr>PowerPoint Presentation</vt:lpstr>
      <vt:lpstr>PowerPoint Presentation</vt:lpstr>
      <vt:lpstr>3. Peringkat Pelaksanaan Integrity Pact bagi Pihak Berkuasa Melulus (PBM) Perolehan  </vt:lpstr>
      <vt:lpstr>PowerPoint Presentation</vt:lpstr>
      <vt:lpstr>PowerPoint Presentation</vt:lpstr>
      <vt:lpstr>PowerPoint Presentation</vt:lpstr>
      <vt:lpstr>PowerPoint Presentation</vt:lpstr>
      <vt:lpstr>4. Peringkat Pelaksanaan Integrity Pact bagi Pembida / Penyebut Harga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5. Peringkat Pelaksanaan Integrity Pact bagi Pelantikan Perunding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Peringkat Pelaksanaan Integrity Pact Bagi Syarikat Yang Mendaftar Dengan Kementerian Kewangan (MOF)/Lembaga Pembangunan Industri Pembinaan Malaysia (CIDB) </vt:lpstr>
      <vt:lpstr>PowerPoint Presentation</vt:lpstr>
      <vt:lpstr>PowerPoint Presentation</vt:lpstr>
      <vt:lpstr>6. Pelaporan Bagi Tujuan Pemantauan Pelaksanaan Integrity Pact Oleh JKR Cawangan / Negeri / Daerah. </vt:lpstr>
      <vt:lpstr>6. Pelaporan Bagi Tujuan Pemantauan Pelaksanaan Integrity Pact Oleh JKR Cawangan / Negeri / Daerah. </vt:lpstr>
      <vt:lpstr>PowerPoint Presentation</vt:lpstr>
      <vt:lpstr>PowerPoint Presentation</vt:lpstr>
      <vt:lpstr> </vt:lpstr>
      <vt:lpstr> Sekian terima kasih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JKR.PK(O).03A</dc:title>
  <dc:creator>Rusmizi</dc:creator>
  <cp:lastModifiedBy>Bahagian Integriti 3 CDPK</cp:lastModifiedBy>
  <cp:revision>40</cp:revision>
  <cp:lastPrinted>2022-07-26T04:24:24Z</cp:lastPrinted>
  <dcterms:created xsi:type="dcterms:W3CDTF">2022-01-26T02:37:00Z</dcterms:created>
  <dcterms:modified xsi:type="dcterms:W3CDTF">2022-07-26T04:26:49Z</dcterms:modified>
</cp:coreProperties>
</file>